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5" r:id="rId3"/>
    <p:sldMasterId id="2147483711" r:id="rId4"/>
  </p:sldMasterIdLst>
  <p:notesMasterIdLst>
    <p:notesMasterId r:id="rId50"/>
  </p:notesMasterIdLst>
  <p:sldIdLst>
    <p:sldId id="405" r:id="rId5"/>
    <p:sldId id="257" r:id="rId6"/>
    <p:sldId id="406" r:id="rId7"/>
    <p:sldId id="263" r:id="rId8"/>
    <p:sldId id="407" r:id="rId9"/>
    <p:sldId id="408" r:id="rId10"/>
    <p:sldId id="269" r:id="rId11"/>
    <p:sldId id="266" r:id="rId12"/>
    <p:sldId id="326" r:id="rId13"/>
    <p:sldId id="396" r:id="rId14"/>
    <p:sldId id="313" r:id="rId15"/>
    <p:sldId id="299" r:id="rId16"/>
    <p:sldId id="315" r:id="rId17"/>
    <p:sldId id="316" r:id="rId18"/>
    <p:sldId id="402" r:id="rId19"/>
    <p:sldId id="317" r:id="rId20"/>
    <p:sldId id="319" r:id="rId21"/>
    <p:sldId id="390" r:id="rId22"/>
    <p:sldId id="273" r:id="rId23"/>
    <p:sldId id="267" r:id="rId24"/>
    <p:sldId id="391" r:id="rId25"/>
    <p:sldId id="392" r:id="rId26"/>
    <p:sldId id="393" r:id="rId27"/>
    <p:sldId id="394" r:id="rId28"/>
    <p:sldId id="397" r:id="rId29"/>
    <p:sldId id="399" r:id="rId30"/>
    <p:sldId id="400" r:id="rId31"/>
    <p:sldId id="401" r:id="rId32"/>
    <p:sldId id="403" r:id="rId33"/>
    <p:sldId id="384" r:id="rId34"/>
    <p:sldId id="276" r:id="rId35"/>
    <p:sldId id="275" r:id="rId36"/>
    <p:sldId id="376" r:id="rId37"/>
    <p:sldId id="372" r:id="rId38"/>
    <p:sldId id="331" r:id="rId39"/>
    <p:sldId id="363" r:id="rId40"/>
    <p:sldId id="333" r:id="rId41"/>
    <p:sldId id="389" r:id="rId42"/>
    <p:sldId id="364" r:id="rId43"/>
    <p:sldId id="368" r:id="rId44"/>
    <p:sldId id="354" r:id="rId45"/>
    <p:sldId id="355" r:id="rId46"/>
    <p:sldId id="356" r:id="rId47"/>
    <p:sldId id="281" r:id="rId48"/>
    <p:sldId id="2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varScale="1">
        <p:scale>
          <a:sx n="69" d="100"/>
          <a:sy n="69" d="100"/>
        </p:scale>
        <p:origin x="76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AC5E8-4B40-4551-937C-A7066864A516}" type="datetimeFigureOut">
              <a:rPr lang="en-US" smtClean="0"/>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C7A50-4564-4F7C-8074-BD2608E5DDC9}" type="slidenum">
              <a:rPr lang="en-US" smtClean="0"/>
              <a:t>‹#›</a:t>
            </a:fld>
            <a:endParaRPr lang="en-US"/>
          </a:p>
        </p:txBody>
      </p:sp>
    </p:spTree>
    <p:extLst>
      <p:ext uri="{BB962C8B-B14F-4D97-AF65-F5344CB8AC3E}">
        <p14:creationId xmlns:p14="http://schemas.microsoft.com/office/powerpoint/2010/main" val="1853069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B2C934DE-B1DE-4F98-BB48-F3B363077FBF}"/>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a:extLst>
              <a:ext uri="{FF2B5EF4-FFF2-40B4-BE49-F238E27FC236}">
                <a16:creationId xmlns:a16="http://schemas.microsoft.com/office/drawing/2014/main" id="{47BE52AE-1CB0-4D38-BAAB-445E15A266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158E4948-FC04-47E4-A4A8-247621FBB7D5}"/>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Rectangle 3">
            <a:extLst>
              <a:ext uri="{FF2B5EF4-FFF2-40B4-BE49-F238E27FC236}">
                <a16:creationId xmlns:a16="http://schemas.microsoft.com/office/drawing/2014/main" id="{06A6FCB7-5F50-474F-A932-7104F62511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37984EDA-758D-4917-B128-59C687ACB28B}"/>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Rectangle 3">
            <a:extLst>
              <a:ext uri="{FF2B5EF4-FFF2-40B4-BE49-F238E27FC236}">
                <a16:creationId xmlns:a16="http://schemas.microsoft.com/office/drawing/2014/main" id="{F3FB3A6E-9835-4A91-99C4-2F3704C2F2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7EA430EB-7B21-4747-9293-62AE30B0084F}"/>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Rectangle 3">
            <a:extLst>
              <a:ext uri="{FF2B5EF4-FFF2-40B4-BE49-F238E27FC236}">
                <a16:creationId xmlns:a16="http://schemas.microsoft.com/office/drawing/2014/main" id="{49F20918-A61A-413A-8AFF-EE90470895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08574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177A673-09E2-43F4-8E23-9EF8ED337432}"/>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a:extLst>
              <a:ext uri="{FF2B5EF4-FFF2-40B4-BE49-F238E27FC236}">
                <a16:creationId xmlns:a16="http://schemas.microsoft.com/office/drawing/2014/main" id="{738D9D73-06DB-4CBD-8121-51DCC03355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381422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54644D1-3877-459C-B4F6-D13B418D380F}"/>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Rectangle 3">
            <a:extLst>
              <a:ext uri="{FF2B5EF4-FFF2-40B4-BE49-F238E27FC236}">
                <a16:creationId xmlns:a16="http://schemas.microsoft.com/office/drawing/2014/main" id="{273AFF68-99B1-48C6-85BC-94EA49B63A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34057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49FB3E7D-24C8-40A6-ACF4-514742DBDDB2}"/>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Rectangle 3">
            <a:extLst>
              <a:ext uri="{FF2B5EF4-FFF2-40B4-BE49-F238E27FC236}">
                <a16:creationId xmlns:a16="http://schemas.microsoft.com/office/drawing/2014/main" id="{9BB3CCF5-C5F8-4A26-ABE4-0BA6586B3B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B4E23418-7315-40D1-9378-073792BD6490}"/>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a:extLst>
              <a:ext uri="{FF2B5EF4-FFF2-40B4-BE49-F238E27FC236}">
                <a16:creationId xmlns:a16="http://schemas.microsoft.com/office/drawing/2014/main" id="{7E3CE7F6-24D9-4945-8B48-D80C42DA30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74B33EF-96D7-4CB9-9322-0E7C87144BD6}"/>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Rectangle 3">
            <a:extLst>
              <a:ext uri="{FF2B5EF4-FFF2-40B4-BE49-F238E27FC236}">
                <a16:creationId xmlns:a16="http://schemas.microsoft.com/office/drawing/2014/main" id="{E7788702-9524-490B-944E-E2E1FE0DD3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1FC6AD23-6E8D-4362-BB46-EF0E6D502777}"/>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Rectangle 3">
            <a:extLst>
              <a:ext uri="{FF2B5EF4-FFF2-40B4-BE49-F238E27FC236}">
                <a16:creationId xmlns:a16="http://schemas.microsoft.com/office/drawing/2014/main" id="{D87C0726-0DFC-4248-BA5D-A2B3AD7EE3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D07B09EB-83F5-4849-B375-7D482738F345}"/>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Rectangle 3">
            <a:extLst>
              <a:ext uri="{FF2B5EF4-FFF2-40B4-BE49-F238E27FC236}">
                <a16:creationId xmlns:a16="http://schemas.microsoft.com/office/drawing/2014/main" id="{8CEBF088-D5AB-44D8-B6BB-6345506316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99797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9DC7D46E-C628-4463-B80C-F1C117964A31}"/>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a:extLst>
              <a:ext uri="{FF2B5EF4-FFF2-40B4-BE49-F238E27FC236}">
                <a16:creationId xmlns:a16="http://schemas.microsoft.com/office/drawing/2014/main" id="{BC7D59D2-3D29-4A28-9229-4D94E178F8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869430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C888EB30-B52B-4EF7-9466-1566CF7A3568}"/>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Rectangle 3">
            <a:extLst>
              <a:ext uri="{FF2B5EF4-FFF2-40B4-BE49-F238E27FC236}">
                <a16:creationId xmlns:a16="http://schemas.microsoft.com/office/drawing/2014/main" id="{78087F8E-40BD-46EA-8046-E10EDD9158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67D046F2-672C-45A8-BDFB-42184C00B685}"/>
              </a:ext>
            </a:extLst>
          </p:cNvPr>
          <p:cNvSpPr>
            <a:spLocks noGrp="1" noRot="1" noChangeAspect="1" noChangeArrowheads="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a:extLst>
              <a:ext uri="{FF2B5EF4-FFF2-40B4-BE49-F238E27FC236}">
                <a16:creationId xmlns:a16="http://schemas.microsoft.com/office/drawing/2014/main" id="{17D3B5F3-3CEF-4553-8FFD-E63F8E8074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827E-D241-42C6-B74E-6F4EF2654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B52A6-5F91-4261-B702-805CB4494C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4831DC-6735-4ED4-88F2-6CC11C0AB7C6}"/>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5" name="Footer Placeholder 4">
            <a:extLst>
              <a:ext uri="{FF2B5EF4-FFF2-40B4-BE49-F238E27FC236}">
                <a16:creationId xmlns:a16="http://schemas.microsoft.com/office/drawing/2014/main" id="{E66FE1C5-202F-4EA5-B0F3-210F59E69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9C559-0D1A-4E49-A585-C035990AF052}"/>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1923911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80805-B094-471A-A560-C5AC093017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83E021-95D3-4B9F-AA89-C3F340018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C546D-E2EF-4D40-B0E0-37B784098233}"/>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5" name="Footer Placeholder 4">
            <a:extLst>
              <a:ext uri="{FF2B5EF4-FFF2-40B4-BE49-F238E27FC236}">
                <a16:creationId xmlns:a16="http://schemas.microsoft.com/office/drawing/2014/main" id="{47FE0AB9-4DC0-4051-9385-0A4918A11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FA94B-D20A-4B07-86AB-943A7E5009F7}"/>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189795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04DCB-A84C-4CBC-9146-B00BEBA8E7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B95AD-B0B6-4F13-9381-F5B8E6D242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3D65F-E8A4-48CE-82EE-4D9CA3CDB00C}"/>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5" name="Footer Placeholder 4">
            <a:extLst>
              <a:ext uri="{FF2B5EF4-FFF2-40B4-BE49-F238E27FC236}">
                <a16:creationId xmlns:a16="http://schemas.microsoft.com/office/drawing/2014/main" id="{DAD5172D-E18D-4BC4-9AB3-14649C794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E0485-3C82-4825-8A9B-29137C5B249E}"/>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2145049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93C0-70AB-4285-A521-07A1DE71F5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251B8B-E10C-4CAE-A28B-946A7F014D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BE7E8F-5A0E-41D7-A6F3-216595B0B7DE}"/>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5" name="Footer Placeholder 4">
            <a:extLst>
              <a:ext uri="{FF2B5EF4-FFF2-40B4-BE49-F238E27FC236}">
                <a16:creationId xmlns:a16="http://schemas.microsoft.com/office/drawing/2014/main" id="{ABFB2811-E0EB-466B-8D33-703E321A5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42506-766E-4CEE-B4D9-C9CEA3DD7C3D}"/>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1005696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334C-806C-4C0E-99E3-A20E0BC51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AFE9F-02CB-4403-A8A1-6634D55D08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BE35A-1639-470B-ABB9-BEEE39A99365}"/>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5" name="Footer Placeholder 4">
            <a:extLst>
              <a:ext uri="{FF2B5EF4-FFF2-40B4-BE49-F238E27FC236}">
                <a16:creationId xmlns:a16="http://schemas.microsoft.com/office/drawing/2014/main" id="{A6C41C9A-97B3-4144-AE5E-9B565482D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3DDE7-1901-45FD-BDB8-9D47B521AD4A}"/>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43622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108F-8C85-4D55-9690-1F137F605E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F4CE4E-67F1-4B25-A6FB-A7FE15F1D4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79C332-D830-4DCD-9EAC-EC7F0FF646A9}"/>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5" name="Footer Placeholder 4">
            <a:extLst>
              <a:ext uri="{FF2B5EF4-FFF2-40B4-BE49-F238E27FC236}">
                <a16:creationId xmlns:a16="http://schemas.microsoft.com/office/drawing/2014/main" id="{DA75E20B-E915-4075-937A-040AC4411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2D841-267B-47C9-AD71-AF5EE49038F0}"/>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1186812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0B05-242A-45E1-BA0C-5895F7FABF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DA4FF6-295D-4790-8989-72BB636968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AE9B0-10DF-472E-B600-F9C7A9543B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411B3-F61D-4A0C-874D-6126AD7F3A1F}"/>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6" name="Footer Placeholder 5">
            <a:extLst>
              <a:ext uri="{FF2B5EF4-FFF2-40B4-BE49-F238E27FC236}">
                <a16:creationId xmlns:a16="http://schemas.microsoft.com/office/drawing/2014/main" id="{AE552E64-EBEF-4493-B455-CD386613E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2BCCD-557A-444A-A49C-D9AFD63B84FF}"/>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3664529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97AC-953A-4840-8E7A-DF8FC4FC89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38F21B-D342-40EE-AE92-9FA72A3561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1A11EA-4A89-4503-A974-449665A693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C5C0E-5AB6-4C7C-AEE9-12B5C1275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3737FA-4911-4B06-9C7D-7AA0450DE9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01354D-131A-4CCA-A730-9D2E3E7D3157}"/>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8" name="Footer Placeholder 7">
            <a:extLst>
              <a:ext uri="{FF2B5EF4-FFF2-40B4-BE49-F238E27FC236}">
                <a16:creationId xmlns:a16="http://schemas.microsoft.com/office/drawing/2014/main" id="{487D17E2-C3A4-48F1-AF9C-A114F754E7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FE566B-0C08-426C-B7F6-BCFA0A9C2CD0}"/>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1301855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7F67-9525-4B07-A371-864BF34B2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8B68BD-F438-400E-9EFA-8C859B004DE2}"/>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4" name="Footer Placeholder 3">
            <a:extLst>
              <a:ext uri="{FF2B5EF4-FFF2-40B4-BE49-F238E27FC236}">
                <a16:creationId xmlns:a16="http://schemas.microsoft.com/office/drawing/2014/main" id="{4903B127-759C-4D2F-9640-4BA7805D8C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88F992-2D4F-47BE-B6FA-2EEB1707811D}"/>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295956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92815-5B96-49C2-9470-32480B3CE221}"/>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3" name="Footer Placeholder 2">
            <a:extLst>
              <a:ext uri="{FF2B5EF4-FFF2-40B4-BE49-F238E27FC236}">
                <a16:creationId xmlns:a16="http://schemas.microsoft.com/office/drawing/2014/main" id="{B78C360E-E842-4B3A-99E6-D6EBA6F986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525A06-A33E-46CC-B0A6-0CCA65BFF547}"/>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2876183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8DD3-CDAF-4185-A9F4-42DA0676B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8437E-8814-485A-A02B-6AD98B3A7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E472D-3DFA-4F36-A9BC-CF11C8895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AB03B7-3A32-4DD1-837A-6E5A16EC6F9D}"/>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6" name="Footer Placeholder 5">
            <a:extLst>
              <a:ext uri="{FF2B5EF4-FFF2-40B4-BE49-F238E27FC236}">
                <a16:creationId xmlns:a16="http://schemas.microsoft.com/office/drawing/2014/main" id="{1EA52CD0-5B71-4633-B40D-34CDFAE53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6C2AE-023F-445C-96B1-BD79F052CEBC}"/>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4247604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54B0-3D85-474A-9D61-F896DBE302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44658D-7B1F-4BD4-BACD-25CEAF0E28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67C9F-A435-4775-888B-AF565DB96080}"/>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5" name="Footer Placeholder 4">
            <a:extLst>
              <a:ext uri="{FF2B5EF4-FFF2-40B4-BE49-F238E27FC236}">
                <a16:creationId xmlns:a16="http://schemas.microsoft.com/office/drawing/2014/main" id="{3D7835C4-E1C2-4AD6-B92B-001FC1131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F2029-D07A-4E99-B820-B386F32FC21B}"/>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42561397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871-61C3-4EE3-B448-E1203A3AF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3EF3B5-96C5-42D9-9C95-4B98C7820D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B72E1E-A039-4BE9-8596-EE308A460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FB8538-DC8E-4354-B306-B222186F90E3}"/>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6" name="Footer Placeholder 5">
            <a:extLst>
              <a:ext uri="{FF2B5EF4-FFF2-40B4-BE49-F238E27FC236}">
                <a16:creationId xmlns:a16="http://schemas.microsoft.com/office/drawing/2014/main" id="{E784E05E-C9C9-4B54-9594-320D7C28B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27EC5-6F64-4AA1-A05F-C9AB1690EE18}"/>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2783941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E64B-0946-437A-9070-ED79E40DAA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E67365-F9F4-4936-8A9F-9B1A4FE894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C41E9-C3B1-4D01-A183-AE5742E7C50D}"/>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5" name="Footer Placeholder 4">
            <a:extLst>
              <a:ext uri="{FF2B5EF4-FFF2-40B4-BE49-F238E27FC236}">
                <a16:creationId xmlns:a16="http://schemas.microsoft.com/office/drawing/2014/main" id="{90F30186-D7CA-46E9-9B31-01C328F33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EE4EE-091B-4980-A6BC-FE119391FCA1}"/>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884663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3571D9-96A0-46C3-886F-461CE4EFC0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C0D18C-5C91-4CDA-B392-1F030A3EDE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66F94-EE6D-4BAD-9CA2-72987146263D}"/>
              </a:ext>
            </a:extLst>
          </p:cNvPr>
          <p:cNvSpPr>
            <a:spLocks noGrp="1"/>
          </p:cNvSpPr>
          <p:nvPr>
            <p:ph type="dt" sz="half" idx="10"/>
          </p:nvPr>
        </p:nvSpPr>
        <p:spPr/>
        <p:txBody>
          <a:bodyPr/>
          <a:lstStyle/>
          <a:p>
            <a:fld id="{F3F57ADC-BEB4-4CB9-8A47-2EE036F358A2}" type="datetimeFigureOut">
              <a:rPr lang="en-US" smtClean="0"/>
              <a:t>1/20/2020</a:t>
            </a:fld>
            <a:endParaRPr lang="en-US"/>
          </a:p>
        </p:txBody>
      </p:sp>
      <p:sp>
        <p:nvSpPr>
          <p:cNvPr id="5" name="Footer Placeholder 4">
            <a:extLst>
              <a:ext uri="{FF2B5EF4-FFF2-40B4-BE49-F238E27FC236}">
                <a16:creationId xmlns:a16="http://schemas.microsoft.com/office/drawing/2014/main" id="{C0E7B280-F275-416B-A0A0-EBB838754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4C69C-64D6-4CA8-AAF1-B4164DE644BD}"/>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34210922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550D87-1648-4E12-9B4D-7E4C63BAEB29}"/>
              </a:ext>
            </a:extLst>
          </p:cNvPr>
          <p:cNvSpPr>
            <a:spLocks noGrp="1"/>
          </p:cNvSpPr>
          <p:nvPr>
            <p:ph type="dt" sz="half" idx="14"/>
          </p:nvPr>
        </p:nvSpPr>
        <p:spPr/>
        <p:txBody>
          <a:bodyPr/>
          <a:lstStyle>
            <a:lvl1pPr>
              <a:defRPr/>
            </a:lvl1pPr>
          </a:lstStyle>
          <a:p>
            <a:fld id="{9A882B94-C0C6-42B4-A87C-EF5657AB259A}" type="datetimeFigureOut">
              <a:rPr lang="en-US" altLang="en-US"/>
              <a:pPr/>
              <a:t>1/20/2020</a:t>
            </a:fld>
            <a:endParaRPr lang="en-US" altLang="en-US"/>
          </a:p>
        </p:txBody>
      </p:sp>
      <p:sp>
        <p:nvSpPr>
          <p:cNvPr id="5" name="Footer Placeholder 4">
            <a:extLst>
              <a:ext uri="{FF2B5EF4-FFF2-40B4-BE49-F238E27FC236}">
                <a16:creationId xmlns:a16="http://schemas.microsoft.com/office/drawing/2014/main" id="{EE71FC75-37B7-4AA5-9032-3BE7F9A2D373}"/>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37FE889-5430-40C1-8CA0-B6EC4F42D4A8}"/>
              </a:ext>
            </a:extLst>
          </p:cNvPr>
          <p:cNvSpPr>
            <a:spLocks noGrp="1"/>
          </p:cNvSpPr>
          <p:nvPr>
            <p:ph type="sldNum" sz="quarter" idx="16"/>
          </p:nvPr>
        </p:nvSpPr>
        <p:spPr/>
        <p:txBody>
          <a:bodyPr/>
          <a:lstStyle>
            <a:lvl1pPr>
              <a:defRPr/>
            </a:lvl1pPr>
          </a:lstStyle>
          <a:p>
            <a:fld id="{7D673501-36C5-4931-9104-1E783DA443EB}" type="slidenum">
              <a:rPr lang="en-US" altLang="en-US"/>
              <a:pPr/>
              <a:t>‹#›</a:t>
            </a:fld>
            <a:endParaRPr lang="en-US" altLang="en-US"/>
          </a:p>
        </p:txBody>
      </p:sp>
    </p:spTree>
    <p:extLst>
      <p:ext uri="{BB962C8B-B14F-4D97-AF65-F5344CB8AC3E}">
        <p14:creationId xmlns:p14="http://schemas.microsoft.com/office/powerpoint/2010/main" val="1681231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F45E-9774-4287-A2E0-728970BF8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EF2883-7667-4777-806B-9D32ED1248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6F1522-4D2D-4EBD-8CD4-C6F516431BD5}"/>
              </a:ext>
            </a:extLst>
          </p:cNvPr>
          <p:cNvSpPr>
            <a:spLocks noGrp="1"/>
          </p:cNvSpPr>
          <p:nvPr>
            <p:ph type="dt" sz="half" idx="10"/>
          </p:nvPr>
        </p:nvSpPr>
        <p:spPr/>
        <p:txBody>
          <a:bodyPr/>
          <a:lstStyle>
            <a:lvl1pPr>
              <a:defRPr smtClean="0"/>
            </a:lvl1pPr>
          </a:lstStyle>
          <a:p>
            <a:pPr>
              <a:defRPr/>
            </a:pPr>
            <a:fld id="{36C54683-30A4-4A82-BEAC-C475CF88D303}" type="datetimeFigureOut">
              <a:rPr lang="en-US"/>
              <a:pPr>
                <a:defRPr/>
              </a:pPr>
              <a:t>1/20/2020</a:t>
            </a:fld>
            <a:endParaRPr lang="en-US"/>
          </a:p>
        </p:txBody>
      </p:sp>
      <p:sp>
        <p:nvSpPr>
          <p:cNvPr id="5" name="Footer Placeholder 4">
            <a:extLst>
              <a:ext uri="{FF2B5EF4-FFF2-40B4-BE49-F238E27FC236}">
                <a16:creationId xmlns:a16="http://schemas.microsoft.com/office/drawing/2014/main" id="{7C89F219-A236-466E-B407-AF42C00E73A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5FF2560-CE5C-4E94-8264-70E5A5E65125}"/>
              </a:ext>
            </a:extLst>
          </p:cNvPr>
          <p:cNvSpPr>
            <a:spLocks noGrp="1"/>
          </p:cNvSpPr>
          <p:nvPr>
            <p:ph type="sldNum" sz="quarter" idx="12"/>
          </p:nvPr>
        </p:nvSpPr>
        <p:spPr/>
        <p:txBody>
          <a:bodyPr/>
          <a:lstStyle>
            <a:lvl1pPr>
              <a:defRPr/>
            </a:lvl1pPr>
          </a:lstStyle>
          <a:p>
            <a:fld id="{DB711FEF-AD06-4EEB-9EDB-CF5D517B2FDB}" type="slidenum">
              <a:rPr lang="en-US" altLang="en-US"/>
              <a:pPr/>
              <a:t>‹#›</a:t>
            </a:fld>
            <a:endParaRPr lang="en-US" altLang="en-US"/>
          </a:p>
        </p:txBody>
      </p:sp>
    </p:spTree>
    <p:extLst>
      <p:ext uri="{BB962C8B-B14F-4D97-AF65-F5344CB8AC3E}">
        <p14:creationId xmlns:p14="http://schemas.microsoft.com/office/powerpoint/2010/main" val="4265993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6912-87DD-49CF-B9EB-DAB286B2BA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788E8-754B-4928-BFA4-79F8FE9ED8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CDA4F-41D5-4F74-B055-CEB1197826F3}"/>
              </a:ext>
            </a:extLst>
          </p:cNvPr>
          <p:cNvSpPr>
            <a:spLocks noGrp="1"/>
          </p:cNvSpPr>
          <p:nvPr>
            <p:ph type="dt" sz="half" idx="10"/>
          </p:nvPr>
        </p:nvSpPr>
        <p:spPr/>
        <p:txBody>
          <a:bodyPr/>
          <a:lstStyle>
            <a:lvl1pPr>
              <a:defRPr smtClean="0"/>
            </a:lvl1pPr>
          </a:lstStyle>
          <a:p>
            <a:pPr>
              <a:defRPr/>
            </a:pPr>
            <a:fld id="{5C73F43D-0550-4359-A80E-F48F42D272FD}" type="datetimeFigureOut">
              <a:rPr lang="en-US"/>
              <a:pPr>
                <a:defRPr/>
              </a:pPr>
              <a:t>1/20/2020</a:t>
            </a:fld>
            <a:endParaRPr lang="en-US"/>
          </a:p>
        </p:txBody>
      </p:sp>
      <p:sp>
        <p:nvSpPr>
          <p:cNvPr id="5" name="Footer Placeholder 4">
            <a:extLst>
              <a:ext uri="{FF2B5EF4-FFF2-40B4-BE49-F238E27FC236}">
                <a16:creationId xmlns:a16="http://schemas.microsoft.com/office/drawing/2014/main" id="{BDB71C2F-493D-4B49-AD5B-C1FF8CA9B48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738C339-C5E3-42CF-BAF5-188137D954C6}"/>
              </a:ext>
            </a:extLst>
          </p:cNvPr>
          <p:cNvSpPr>
            <a:spLocks noGrp="1"/>
          </p:cNvSpPr>
          <p:nvPr>
            <p:ph type="sldNum" sz="quarter" idx="12"/>
          </p:nvPr>
        </p:nvSpPr>
        <p:spPr/>
        <p:txBody>
          <a:bodyPr/>
          <a:lstStyle>
            <a:lvl1pPr>
              <a:defRPr/>
            </a:lvl1pPr>
          </a:lstStyle>
          <a:p>
            <a:fld id="{3A8AB32B-73DB-4077-B19E-339F49493894}" type="slidenum">
              <a:rPr lang="en-US" altLang="en-US"/>
              <a:pPr/>
              <a:t>‹#›</a:t>
            </a:fld>
            <a:endParaRPr lang="en-US" altLang="en-US"/>
          </a:p>
        </p:txBody>
      </p:sp>
    </p:spTree>
    <p:extLst>
      <p:ext uri="{BB962C8B-B14F-4D97-AF65-F5344CB8AC3E}">
        <p14:creationId xmlns:p14="http://schemas.microsoft.com/office/powerpoint/2010/main" val="2941878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C992-27B1-41BE-A5C5-0AB268792FD6}"/>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98F11E-16AB-45A5-8FF8-20C87D4ADB88}"/>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D229D807-C903-4452-B52E-2C0EF426AC02}"/>
              </a:ext>
            </a:extLst>
          </p:cNvPr>
          <p:cNvSpPr>
            <a:spLocks noGrp="1"/>
          </p:cNvSpPr>
          <p:nvPr>
            <p:ph type="dt" sz="half" idx="10"/>
          </p:nvPr>
        </p:nvSpPr>
        <p:spPr/>
        <p:txBody>
          <a:bodyPr/>
          <a:lstStyle>
            <a:lvl1pPr>
              <a:defRPr smtClean="0"/>
            </a:lvl1pPr>
          </a:lstStyle>
          <a:p>
            <a:pPr>
              <a:defRPr/>
            </a:pPr>
            <a:fld id="{40B436C2-C705-49DE-9721-19E5E2F04619}" type="datetimeFigureOut">
              <a:rPr lang="en-US"/>
              <a:pPr>
                <a:defRPr/>
              </a:pPr>
              <a:t>1/20/2020</a:t>
            </a:fld>
            <a:endParaRPr lang="en-US"/>
          </a:p>
        </p:txBody>
      </p:sp>
      <p:sp>
        <p:nvSpPr>
          <p:cNvPr id="5" name="Footer Placeholder 4">
            <a:extLst>
              <a:ext uri="{FF2B5EF4-FFF2-40B4-BE49-F238E27FC236}">
                <a16:creationId xmlns:a16="http://schemas.microsoft.com/office/drawing/2014/main" id="{79469367-43D0-46AD-8807-6329D871A8F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834D4C5-2895-42E7-AF48-F6572F4B5822}"/>
              </a:ext>
            </a:extLst>
          </p:cNvPr>
          <p:cNvSpPr>
            <a:spLocks noGrp="1"/>
          </p:cNvSpPr>
          <p:nvPr>
            <p:ph type="sldNum" sz="quarter" idx="12"/>
          </p:nvPr>
        </p:nvSpPr>
        <p:spPr/>
        <p:txBody>
          <a:bodyPr/>
          <a:lstStyle>
            <a:lvl1pPr>
              <a:defRPr/>
            </a:lvl1pPr>
          </a:lstStyle>
          <a:p>
            <a:fld id="{87DC01C9-7A2C-4A81-84D1-BE26D1A01C59}" type="slidenum">
              <a:rPr lang="en-US" altLang="en-US"/>
              <a:pPr/>
              <a:t>‹#›</a:t>
            </a:fld>
            <a:endParaRPr lang="en-US" altLang="en-US"/>
          </a:p>
        </p:txBody>
      </p:sp>
    </p:spTree>
    <p:extLst>
      <p:ext uri="{BB962C8B-B14F-4D97-AF65-F5344CB8AC3E}">
        <p14:creationId xmlns:p14="http://schemas.microsoft.com/office/powerpoint/2010/main" val="262693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088C-CCEA-4C09-A47E-BCB2D51B88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CB6232-F443-49EB-B103-75CD9F043AF3}"/>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4BC827-CF85-42B6-AE4B-988396E30EA0}"/>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A57F9-3D1B-494A-97E8-637612D11D7F}"/>
              </a:ext>
            </a:extLst>
          </p:cNvPr>
          <p:cNvSpPr>
            <a:spLocks noGrp="1"/>
          </p:cNvSpPr>
          <p:nvPr>
            <p:ph type="dt" sz="half" idx="10"/>
          </p:nvPr>
        </p:nvSpPr>
        <p:spPr/>
        <p:txBody>
          <a:bodyPr/>
          <a:lstStyle>
            <a:lvl1pPr>
              <a:defRPr smtClean="0"/>
            </a:lvl1pPr>
          </a:lstStyle>
          <a:p>
            <a:pPr>
              <a:defRPr/>
            </a:pPr>
            <a:fld id="{EDE2EEB9-D0DD-4258-81E7-AFE4DCE1D4C3}" type="datetimeFigureOut">
              <a:rPr lang="en-US"/>
              <a:pPr>
                <a:defRPr/>
              </a:pPr>
              <a:t>1/20/2020</a:t>
            </a:fld>
            <a:endParaRPr lang="en-US"/>
          </a:p>
        </p:txBody>
      </p:sp>
      <p:sp>
        <p:nvSpPr>
          <p:cNvPr id="6" name="Footer Placeholder 5">
            <a:extLst>
              <a:ext uri="{FF2B5EF4-FFF2-40B4-BE49-F238E27FC236}">
                <a16:creationId xmlns:a16="http://schemas.microsoft.com/office/drawing/2014/main" id="{2C0B6FB1-B738-4644-A326-1880A4F589E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6EAE573-9198-4113-B304-AE95BA88768E}"/>
              </a:ext>
            </a:extLst>
          </p:cNvPr>
          <p:cNvSpPr>
            <a:spLocks noGrp="1"/>
          </p:cNvSpPr>
          <p:nvPr>
            <p:ph type="sldNum" sz="quarter" idx="12"/>
          </p:nvPr>
        </p:nvSpPr>
        <p:spPr/>
        <p:txBody>
          <a:bodyPr/>
          <a:lstStyle>
            <a:lvl1pPr>
              <a:defRPr/>
            </a:lvl1pPr>
          </a:lstStyle>
          <a:p>
            <a:fld id="{17690715-5D18-4990-8550-9E9CFA030EFB}" type="slidenum">
              <a:rPr lang="en-US" altLang="en-US"/>
              <a:pPr/>
              <a:t>‹#›</a:t>
            </a:fld>
            <a:endParaRPr lang="en-US" altLang="en-US"/>
          </a:p>
        </p:txBody>
      </p:sp>
    </p:spTree>
    <p:extLst>
      <p:ext uri="{BB962C8B-B14F-4D97-AF65-F5344CB8AC3E}">
        <p14:creationId xmlns:p14="http://schemas.microsoft.com/office/powerpoint/2010/main" val="36421660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BD4-6EBE-4F5F-8A68-2680A687EFDC}"/>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C61F08-7353-4231-A8B3-F20580359293}"/>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92639E-D17E-419A-BE6D-05CED5113548}"/>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0FF25F-1BAF-4145-BEB9-02D5B98F9A29}"/>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344D37-C4EB-4822-BB68-9859E28E5231}"/>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A2DC52-A3C7-414C-9CA4-3AC374E81D3F}"/>
              </a:ext>
            </a:extLst>
          </p:cNvPr>
          <p:cNvSpPr>
            <a:spLocks noGrp="1"/>
          </p:cNvSpPr>
          <p:nvPr>
            <p:ph type="dt" sz="half" idx="10"/>
          </p:nvPr>
        </p:nvSpPr>
        <p:spPr/>
        <p:txBody>
          <a:bodyPr/>
          <a:lstStyle>
            <a:lvl1pPr>
              <a:defRPr smtClean="0"/>
            </a:lvl1pPr>
          </a:lstStyle>
          <a:p>
            <a:pPr>
              <a:defRPr/>
            </a:pPr>
            <a:fld id="{80CF13F4-4EEE-48B8-9A54-DF0C53027C64}" type="datetimeFigureOut">
              <a:rPr lang="en-US"/>
              <a:pPr>
                <a:defRPr/>
              </a:pPr>
              <a:t>1/20/2020</a:t>
            </a:fld>
            <a:endParaRPr lang="en-US"/>
          </a:p>
        </p:txBody>
      </p:sp>
      <p:sp>
        <p:nvSpPr>
          <p:cNvPr id="8" name="Footer Placeholder 7">
            <a:extLst>
              <a:ext uri="{FF2B5EF4-FFF2-40B4-BE49-F238E27FC236}">
                <a16:creationId xmlns:a16="http://schemas.microsoft.com/office/drawing/2014/main" id="{173AF62E-9C1D-4BAD-A4F3-9CAC98D0E57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511139B5-5A45-4383-ADE5-739D5E5EDF8E}"/>
              </a:ext>
            </a:extLst>
          </p:cNvPr>
          <p:cNvSpPr>
            <a:spLocks noGrp="1"/>
          </p:cNvSpPr>
          <p:nvPr>
            <p:ph type="sldNum" sz="quarter" idx="12"/>
          </p:nvPr>
        </p:nvSpPr>
        <p:spPr/>
        <p:txBody>
          <a:bodyPr/>
          <a:lstStyle>
            <a:lvl1pPr>
              <a:defRPr/>
            </a:lvl1pPr>
          </a:lstStyle>
          <a:p>
            <a:fld id="{C8B1BD0C-B8E2-400F-9A3E-A069B0B02D68}" type="slidenum">
              <a:rPr lang="en-US" altLang="en-US"/>
              <a:pPr/>
              <a:t>‹#›</a:t>
            </a:fld>
            <a:endParaRPr lang="en-US" altLang="en-US"/>
          </a:p>
        </p:txBody>
      </p:sp>
    </p:spTree>
    <p:extLst>
      <p:ext uri="{BB962C8B-B14F-4D97-AF65-F5344CB8AC3E}">
        <p14:creationId xmlns:p14="http://schemas.microsoft.com/office/powerpoint/2010/main" val="1510458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E735-ED3F-4A40-9928-6D1FB88442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9D40D0-0F13-4359-9F01-21000F6405E0}"/>
              </a:ext>
            </a:extLst>
          </p:cNvPr>
          <p:cNvSpPr>
            <a:spLocks noGrp="1"/>
          </p:cNvSpPr>
          <p:nvPr>
            <p:ph type="dt" sz="half" idx="10"/>
          </p:nvPr>
        </p:nvSpPr>
        <p:spPr/>
        <p:txBody>
          <a:bodyPr/>
          <a:lstStyle>
            <a:lvl1pPr>
              <a:defRPr smtClean="0"/>
            </a:lvl1pPr>
          </a:lstStyle>
          <a:p>
            <a:pPr>
              <a:defRPr/>
            </a:pPr>
            <a:fld id="{45D73514-C2C5-42FA-966A-8BDE13B9BA71}" type="datetimeFigureOut">
              <a:rPr lang="en-US"/>
              <a:pPr>
                <a:defRPr/>
              </a:pPr>
              <a:t>1/20/2020</a:t>
            </a:fld>
            <a:endParaRPr lang="en-US"/>
          </a:p>
        </p:txBody>
      </p:sp>
      <p:sp>
        <p:nvSpPr>
          <p:cNvPr id="4" name="Footer Placeholder 3">
            <a:extLst>
              <a:ext uri="{FF2B5EF4-FFF2-40B4-BE49-F238E27FC236}">
                <a16:creationId xmlns:a16="http://schemas.microsoft.com/office/drawing/2014/main" id="{1B9EDCB6-C417-43CC-830C-6497FE7D916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5314341-2460-4227-91B0-384D3BE0987E}"/>
              </a:ext>
            </a:extLst>
          </p:cNvPr>
          <p:cNvSpPr>
            <a:spLocks noGrp="1"/>
          </p:cNvSpPr>
          <p:nvPr>
            <p:ph type="sldNum" sz="quarter" idx="12"/>
          </p:nvPr>
        </p:nvSpPr>
        <p:spPr/>
        <p:txBody>
          <a:bodyPr/>
          <a:lstStyle>
            <a:lvl1pPr>
              <a:defRPr/>
            </a:lvl1pPr>
          </a:lstStyle>
          <a:p>
            <a:fld id="{D53D4363-67C6-40C9-87BB-0BC5811E9543}" type="slidenum">
              <a:rPr lang="en-US" altLang="en-US"/>
              <a:pPr/>
              <a:t>‹#›</a:t>
            </a:fld>
            <a:endParaRPr lang="en-US" altLang="en-US"/>
          </a:p>
        </p:txBody>
      </p:sp>
    </p:spTree>
    <p:extLst>
      <p:ext uri="{BB962C8B-B14F-4D97-AF65-F5344CB8AC3E}">
        <p14:creationId xmlns:p14="http://schemas.microsoft.com/office/powerpoint/2010/main" val="210822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7B1C6-7B0A-4248-BEAF-A46494148A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7BFDDA-4863-4E66-9DF3-558792D51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E6DBA-9DD5-4666-99F8-ED5F606F2625}"/>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5" name="Footer Placeholder 4">
            <a:extLst>
              <a:ext uri="{FF2B5EF4-FFF2-40B4-BE49-F238E27FC236}">
                <a16:creationId xmlns:a16="http://schemas.microsoft.com/office/drawing/2014/main" id="{6639B1CC-054B-4C24-8D24-FDBAD2A45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884ED-4B4D-4A05-8E4C-05E9D67EDA1B}"/>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3393195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52A36-AAAD-4421-AAB2-24681BDCAA08}"/>
              </a:ext>
            </a:extLst>
          </p:cNvPr>
          <p:cNvSpPr>
            <a:spLocks noGrp="1"/>
          </p:cNvSpPr>
          <p:nvPr>
            <p:ph type="dt" sz="half" idx="10"/>
          </p:nvPr>
        </p:nvSpPr>
        <p:spPr/>
        <p:txBody>
          <a:bodyPr/>
          <a:lstStyle>
            <a:lvl1pPr>
              <a:defRPr smtClean="0"/>
            </a:lvl1pPr>
          </a:lstStyle>
          <a:p>
            <a:pPr>
              <a:defRPr/>
            </a:pPr>
            <a:fld id="{82B2B52D-7929-49BC-8BF0-89D2ABC4E0FD}" type="datetimeFigureOut">
              <a:rPr lang="en-US"/>
              <a:pPr>
                <a:defRPr/>
              </a:pPr>
              <a:t>1/20/2020</a:t>
            </a:fld>
            <a:endParaRPr lang="en-US"/>
          </a:p>
        </p:txBody>
      </p:sp>
      <p:sp>
        <p:nvSpPr>
          <p:cNvPr id="3" name="Footer Placeholder 2">
            <a:extLst>
              <a:ext uri="{FF2B5EF4-FFF2-40B4-BE49-F238E27FC236}">
                <a16:creationId xmlns:a16="http://schemas.microsoft.com/office/drawing/2014/main" id="{74D6DA40-39C1-42F8-BDC9-3FD2C244173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0AAB1671-D91E-47D6-AFB6-51E1E1146EC1}"/>
              </a:ext>
            </a:extLst>
          </p:cNvPr>
          <p:cNvSpPr>
            <a:spLocks noGrp="1"/>
          </p:cNvSpPr>
          <p:nvPr>
            <p:ph type="sldNum" sz="quarter" idx="12"/>
          </p:nvPr>
        </p:nvSpPr>
        <p:spPr/>
        <p:txBody>
          <a:bodyPr/>
          <a:lstStyle>
            <a:lvl1pPr>
              <a:defRPr/>
            </a:lvl1pPr>
          </a:lstStyle>
          <a:p>
            <a:fld id="{9CE1B28A-2A2B-4F3A-9DF4-34486D064346}" type="slidenum">
              <a:rPr lang="en-US" altLang="en-US"/>
              <a:pPr/>
              <a:t>‹#›</a:t>
            </a:fld>
            <a:endParaRPr lang="en-US" altLang="en-US"/>
          </a:p>
        </p:txBody>
      </p:sp>
    </p:spTree>
    <p:extLst>
      <p:ext uri="{BB962C8B-B14F-4D97-AF65-F5344CB8AC3E}">
        <p14:creationId xmlns:p14="http://schemas.microsoft.com/office/powerpoint/2010/main" val="60915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0933-6FF2-4F58-91D4-3DB8669C6E1C}"/>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7478F-E729-459D-ACAC-CCD7BBE550CD}"/>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1407C0-88DC-4D3F-AB3F-75B601A2B38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5B65B-D730-42EA-AB43-B7EBC314154C}"/>
              </a:ext>
            </a:extLst>
          </p:cNvPr>
          <p:cNvSpPr>
            <a:spLocks noGrp="1"/>
          </p:cNvSpPr>
          <p:nvPr>
            <p:ph type="dt" sz="half" idx="10"/>
          </p:nvPr>
        </p:nvSpPr>
        <p:spPr/>
        <p:txBody>
          <a:bodyPr/>
          <a:lstStyle>
            <a:lvl1pPr>
              <a:defRPr smtClean="0"/>
            </a:lvl1pPr>
          </a:lstStyle>
          <a:p>
            <a:pPr>
              <a:defRPr/>
            </a:pPr>
            <a:fld id="{0A129D97-CEB0-432A-8BC5-6B932D62FDEE}" type="datetimeFigureOut">
              <a:rPr lang="en-US"/>
              <a:pPr>
                <a:defRPr/>
              </a:pPr>
              <a:t>1/20/2020</a:t>
            </a:fld>
            <a:endParaRPr lang="en-US"/>
          </a:p>
        </p:txBody>
      </p:sp>
      <p:sp>
        <p:nvSpPr>
          <p:cNvPr id="6" name="Footer Placeholder 5">
            <a:extLst>
              <a:ext uri="{FF2B5EF4-FFF2-40B4-BE49-F238E27FC236}">
                <a16:creationId xmlns:a16="http://schemas.microsoft.com/office/drawing/2014/main" id="{07C27C4F-1DEF-45E6-94AB-4E085BD9D7F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68466CC-F648-4A7F-84EC-071919A4A882}"/>
              </a:ext>
            </a:extLst>
          </p:cNvPr>
          <p:cNvSpPr>
            <a:spLocks noGrp="1"/>
          </p:cNvSpPr>
          <p:nvPr>
            <p:ph type="sldNum" sz="quarter" idx="12"/>
          </p:nvPr>
        </p:nvSpPr>
        <p:spPr/>
        <p:txBody>
          <a:bodyPr/>
          <a:lstStyle>
            <a:lvl1pPr>
              <a:defRPr/>
            </a:lvl1pPr>
          </a:lstStyle>
          <a:p>
            <a:fld id="{07128884-A308-474E-9B60-5EA829A9CE97}" type="slidenum">
              <a:rPr lang="en-US" altLang="en-US"/>
              <a:pPr/>
              <a:t>‹#›</a:t>
            </a:fld>
            <a:endParaRPr lang="en-US" altLang="en-US"/>
          </a:p>
        </p:txBody>
      </p:sp>
    </p:spTree>
    <p:extLst>
      <p:ext uri="{BB962C8B-B14F-4D97-AF65-F5344CB8AC3E}">
        <p14:creationId xmlns:p14="http://schemas.microsoft.com/office/powerpoint/2010/main" val="3704351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8250-4A35-43D0-A3C4-BEC98E76490E}"/>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8912DE-57E3-47B5-94B1-7FD238C88C96}"/>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891DA8-85A0-4CE3-B0A0-1CF34EE85183}"/>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216EC-F285-458E-985D-3064A46CF404}"/>
              </a:ext>
            </a:extLst>
          </p:cNvPr>
          <p:cNvSpPr>
            <a:spLocks noGrp="1"/>
          </p:cNvSpPr>
          <p:nvPr>
            <p:ph type="dt" sz="half" idx="10"/>
          </p:nvPr>
        </p:nvSpPr>
        <p:spPr/>
        <p:txBody>
          <a:bodyPr/>
          <a:lstStyle>
            <a:lvl1pPr>
              <a:defRPr smtClean="0"/>
            </a:lvl1pPr>
          </a:lstStyle>
          <a:p>
            <a:pPr>
              <a:defRPr/>
            </a:pPr>
            <a:fld id="{17DB6E75-3213-409E-BECB-45B6C8481519}" type="datetimeFigureOut">
              <a:rPr lang="en-US"/>
              <a:pPr>
                <a:defRPr/>
              </a:pPr>
              <a:t>1/20/2020</a:t>
            </a:fld>
            <a:endParaRPr lang="en-US"/>
          </a:p>
        </p:txBody>
      </p:sp>
      <p:sp>
        <p:nvSpPr>
          <p:cNvPr id="6" name="Footer Placeholder 5">
            <a:extLst>
              <a:ext uri="{FF2B5EF4-FFF2-40B4-BE49-F238E27FC236}">
                <a16:creationId xmlns:a16="http://schemas.microsoft.com/office/drawing/2014/main" id="{2DF795C0-CA99-4EFD-A1F8-FADE3E5D8FD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65917BC8-80C0-48F7-809B-4BAD2263070C}"/>
              </a:ext>
            </a:extLst>
          </p:cNvPr>
          <p:cNvSpPr>
            <a:spLocks noGrp="1"/>
          </p:cNvSpPr>
          <p:nvPr>
            <p:ph type="sldNum" sz="quarter" idx="12"/>
          </p:nvPr>
        </p:nvSpPr>
        <p:spPr/>
        <p:txBody>
          <a:bodyPr/>
          <a:lstStyle>
            <a:lvl1pPr>
              <a:defRPr/>
            </a:lvl1pPr>
          </a:lstStyle>
          <a:p>
            <a:fld id="{457A7727-F442-40F9-A5E4-F1AFF8EE9E23}" type="slidenum">
              <a:rPr lang="en-US" altLang="en-US"/>
              <a:pPr/>
              <a:t>‹#›</a:t>
            </a:fld>
            <a:endParaRPr lang="en-US" altLang="en-US"/>
          </a:p>
        </p:txBody>
      </p:sp>
    </p:spTree>
    <p:extLst>
      <p:ext uri="{BB962C8B-B14F-4D97-AF65-F5344CB8AC3E}">
        <p14:creationId xmlns:p14="http://schemas.microsoft.com/office/powerpoint/2010/main" val="1181687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38BB-383D-446B-A72E-9FECC6B069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3CEECB-03C6-4E0E-9817-7386CBC157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990A0-06F7-45E9-8565-E6E1867E4CF1}"/>
              </a:ext>
            </a:extLst>
          </p:cNvPr>
          <p:cNvSpPr>
            <a:spLocks noGrp="1"/>
          </p:cNvSpPr>
          <p:nvPr>
            <p:ph type="dt" sz="half" idx="10"/>
          </p:nvPr>
        </p:nvSpPr>
        <p:spPr/>
        <p:txBody>
          <a:bodyPr/>
          <a:lstStyle>
            <a:lvl1pPr>
              <a:defRPr smtClean="0"/>
            </a:lvl1pPr>
          </a:lstStyle>
          <a:p>
            <a:pPr>
              <a:defRPr/>
            </a:pPr>
            <a:fld id="{506D7699-CBB9-41FE-8FBF-3E31CBC7FD70}" type="datetimeFigureOut">
              <a:rPr lang="en-US"/>
              <a:pPr>
                <a:defRPr/>
              </a:pPr>
              <a:t>1/20/2020</a:t>
            </a:fld>
            <a:endParaRPr lang="en-US"/>
          </a:p>
        </p:txBody>
      </p:sp>
      <p:sp>
        <p:nvSpPr>
          <p:cNvPr id="5" name="Footer Placeholder 4">
            <a:extLst>
              <a:ext uri="{FF2B5EF4-FFF2-40B4-BE49-F238E27FC236}">
                <a16:creationId xmlns:a16="http://schemas.microsoft.com/office/drawing/2014/main" id="{A8E1ADC2-698E-4FE5-A6FA-9A013CFCF48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2B9F14C-CCE0-4F85-91A0-C3A13E447169}"/>
              </a:ext>
            </a:extLst>
          </p:cNvPr>
          <p:cNvSpPr>
            <a:spLocks noGrp="1"/>
          </p:cNvSpPr>
          <p:nvPr>
            <p:ph type="sldNum" sz="quarter" idx="12"/>
          </p:nvPr>
        </p:nvSpPr>
        <p:spPr/>
        <p:txBody>
          <a:bodyPr/>
          <a:lstStyle>
            <a:lvl1pPr>
              <a:defRPr/>
            </a:lvl1pPr>
          </a:lstStyle>
          <a:p>
            <a:fld id="{ED59D123-072F-4CF5-87AC-31DC68341452}" type="slidenum">
              <a:rPr lang="en-US" altLang="en-US"/>
              <a:pPr/>
              <a:t>‹#›</a:t>
            </a:fld>
            <a:endParaRPr lang="en-US" altLang="en-US"/>
          </a:p>
        </p:txBody>
      </p:sp>
    </p:spTree>
    <p:extLst>
      <p:ext uri="{BB962C8B-B14F-4D97-AF65-F5344CB8AC3E}">
        <p14:creationId xmlns:p14="http://schemas.microsoft.com/office/powerpoint/2010/main" val="2518919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5F7F1-153E-40C6-9FB9-1EA5970FFE45}"/>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CF4D0F-6893-4CD7-8679-F81D8527E1B1}"/>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F6443-9BC8-4854-937E-A1D20882161D}"/>
              </a:ext>
            </a:extLst>
          </p:cNvPr>
          <p:cNvSpPr>
            <a:spLocks noGrp="1"/>
          </p:cNvSpPr>
          <p:nvPr>
            <p:ph type="dt" sz="half" idx="10"/>
          </p:nvPr>
        </p:nvSpPr>
        <p:spPr/>
        <p:txBody>
          <a:bodyPr/>
          <a:lstStyle>
            <a:lvl1pPr>
              <a:defRPr smtClean="0"/>
            </a:lvl1pPr>
          </a:lstStyle>
          <a:p>
            <a:pPr>
              <a:defRPr/>
            </a:pPr>
            <a:fld id="{00DE1DB7-4B7E-4FB3-9812-2411F05DC724}" type="datetimeFigureOut">
              <a:rPr lang="en-US"/>
              <a:pPr>
                <a:defRPr/>
              </a:pPr>
              <a:t>1/20/2020</a:t>
            </a:fld>
            <a:endParaRPr lang="en-US"/>
          </a:p>
        </p:txBody>
      </p:sp>
      <p:sp>
        <p:nvSpPr>
          <p:cNvPr id="5" name="Footer Placeholder 4">
            <a:extLst>
              <a:ext uri="{FF2B5EF4-FFF2-40B4-BE49-F238E27FC236}">
                <a16:creationId xmlns:a16="http://schemas.microsoft.com/office/drawing/2014/main" id="{19BCF67B-75C7-467D-A92C-4B9ACF356B9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F222BBD-0D76-4F90-A969-066FBE938C04}"/>
              </a:ext>
            </a:extLst>
          </p:cNvPr>
          <p:cNvSpPr>
            <a:spLocks noGrp="1"/>
          </p:cNvSpPr>
          <p:nvPr>
            <p:ph type="sldNum" sz="quarter" idx="12"/>
          </p:nvPr>
        </p:nvSpPr>
        <p:spPr/>
        <p:txBody>
          <a:bodyPr/>
          <a:lstStyle>
            <a:lvl1pPr>
              <a:defRPr/>
            </a:lvl1pPr>
          </a:lstStyle>
          <a:p>
            <a:fld id="{C12B5FDB-642D-4EB8-9156-2638D072CE44}" type="slidenum">
              <a:rPr lang="en-US" altLang="en-US"/>
              <a:pPr/>
              <a:t>‹#›</a:t>
            </a:fld>
            <a:endParaRPr lang="en-US" altLang="en-US"/>
          </a:p>
        </p:txBody>
      </p:sp>
    </p:spTree>
    <p:extLst>
      <p:ext uri="{BB962C8B-B14F-4D97-AF65-F5344CB8AC3E}">
        <p14:creationId xmlns:p14="http://schemas.microsoft.com/office/powerpoint/2010/main" val="4919803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43E0-91CF-49C7-80F4-F3773CC5C0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C89563-5192-4547-8DF8-137E2A15C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37D4EE-0D70-475E-9423-56D6A121E448}"/>
              </a:ext>
            </a:extLst>
          </p:cNvPr>
          <p:cNvSpPr>
            <a:spLocks noGrp="1"/>
          </p:cNvSpPr>
          <p:nvPr>
            <p:ph type="dt" sz="half" idx="10"/>
          </p:nvPr>
        </p:nvSpPr>
        <p:spPr/>
        <p:txBody>
          <a:bodyPr/>
          <a:lstStyle>
            <a:lvl1pPr>
              <a:defRPr smtClean="0"/>
            </a:lvl1pPr>
          </a:lstStyle>
          <a:p>
            <a:pPr>
              <a:defRPr/>
            </a:pPr>
            <a:fld id="{1346A30F-20D8-4034-A9EA-DEAB9A8A4E1B}" type="datetimeFigureOut">
              <a:rPr lang="en-US"/>
              <a:pPr>
                <a:defRPr/>
              </a:pPr>
              <a:t>1/20/2020</a:t>
            </a:fld>
            <a:endParaRPr lang="en-US"/>
          </a:p>
        </p:txBody>
      </p:sp>
      <p:sp>
        <p:nvSpPr>
          <p:cNvPr id="5" name="Footer Placeholder 4">
            <a:extLst>
              <a:ext uri="{FF2B5EF4-FFF2-40B4-BE49-F238E27FC236}">
                <a16:creationId xmlns:a16="http://schemas.microsoft.com/office/drawing/2014/main" id="{86FFFFEE-7628-4001-A167-D2B6B47B638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C1B6803-3B2F-45D2-92B8-8320C1293C91}"/>
              </a:ext>
            </a:extLst>
          </p:cNvPr>
          <p:cNvSpPr>
            <a:spLocks noGrp="1"/>
          </p:cNvSpPr>
          <p:nvPr>
            <p:ph type="sldNum" sz="quarter" idx="12"/>
          </p:nvPr>
        </p:nvSpPr>
        <p:spPr/>
        <p:txBody>
          <a:bodyPr/>
          <a:lstStyle>
            <a:lvl1pPr>
              <a:defRPr/>
            </a:lvl1pPr>
          </a:lstStyle>
          <a:p>
            <a:fld id="{12C64594-A596-4637-827B-BF17749B57F4}" type="slidenum">
              <a:rPr lang="en-US" altLang="en-US"/>
              <a:pPr/>
              <a:t>‹#›</a:t>
            </a:fld>
            <a:endParaRPr lang="en-US" altLang="en-US"/>
          </a:p>
        </p:txBody>
      </p:sp>
    </p:spTree>
    <p:extLst>
      <p:ext uri="{BB962C8B-B14F-4D97-AF65-F5344CB8AC3E}">
        <p14:creationId xmlns:p14="http://schemas.microsoft.com/office/powerpoint/2010/main" val="30135551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5819-734D-4951-8637-18B559E610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2F7ADD-A214-45AC-8A81-3A5323FE80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86DDD-7DC1-4592-94D8-A04B0062F267}"/>
              </a:ext>
            </a:extLst>
          </p:cNvPr>
          <p:cNvSpPr>
            <a:spLocks noGrp="1"/>
          </p:cNvSpPr>
          <p:nvPr>
            <p:ph type="dt" sz="half" idx="10"/>
          </p:nvPr>
        </p:nvSpPr>
        <p:spPr/>
        <p:txBody>
          <a:bodyPr/>
          <a:lstStyle>
            <a:lvl1pPr>
              <a:defRPr smtClean="0"/>
            </a:lvl1pPr>
          </a:lstStyle>
          <a:p>
            <a:pPr>
              <a:defRPr/>
            </a:pPr>
            <a:fld id="{7D8B520D-D0A2-4041-9947-D640A77DD599}" type="datetimeFigureOut">
              <a:rPr lang="en-US"/>
              <a:pPr>
                <a:defRPr/>
              </a:pPr>
              <a:t>1/20/2020</a:t>
            </a:fld>
            <a:endParaRPr lang="en-US"/>
          </a:p>
        </p:txBody>
      </p:sp>
      <p:sp>
        <p:nvSpPr>
          <p:cNvPr id="5" name="Footer Placeholder 4">
            <a:extLst>
              <a:ext uri="{FF2B5EF4-FFF2-40B4-BE49-F238E27FC236}">
                <a16:creationId xmlns:a16="http://schemas.microsoft.com/office/drawing/2014/main" id="{240C76B5-51F9-4210-9F1E-79D25F450A0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265F4AD-A486-4575-AEA2-8AD717C36BA3}"/>
              </a:ext>
            </a:extLst>
          </p:cNvPr>
          <p:cNvSpPr>
            <a:spLocks noGrp="1"/>
          </p:cNvSpPr>
          <p:nvPr>
            <p:ph type="sldNum" sz="quarter" idx="12"/>
          </p:nvPr>
        </p:nvSpPr>
        <p:spPr/>
        <p:txBody>
          <a:bodyPr/>
          <a:lstStyle>
            <a:lvl1pPr>
              <a:defRPr/>
            </a:lvl1pPr>
          </a:lstStyle>
          <a:p>
            <a:fld id="{223318FC-8C3C-4C9D-AE49-79DC39741A81}" type="slidenum">
              <a:rPr lang="en-US" altLang="en-US"/>
              <a:pPr/>
              <a:t>‹#›</a:t>
            </a:fld>
            <a:endParaRPr lang="en-US" altLang="en-US"/>
          </a:p>
        </p:txBody>
      </p:sp>
    </p:spTree>
    <p:extLst>
      <p:ext uri="{BB962C8B-B14F-4D97-AF65-F5344CB8AC3E}">
        <p14:creationId xmlns:p14="http://schemas.microsoft.com/office/powerpoint/2010/main" val="1018097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DE37-1797-41F7-B2BF-FDC5CE7FEEDF}"/>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281974-9ACB-4A6A-ABBF-D02C3F86496B}"/>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68CB2118-01BE-4036-983E-8F521CD3B138}"/>
              </a:ext>
            </a:extLst>
          </p:cNvPr>
          <p:cNvSpPr>
            <a:spLocks noGrp="1"/>
          </p:cNvSpPr>
          <p:nvPr>
            <p:ph type="dt" sz="half" idx="10"/>
          </p:nvPr>
        </p:nvSpPr>
        <p:spPr/>
        <p:txBody>
          <a:bodyPr/>
          <a:lstStyle>
            <a:lvl1pPr>
              <a:defRPr smtClean="0"/>
            </a:lvl1pPr>
          </a:lstStyle>
          <a:p>
            <a:pPr>
              <a:defRPr/>
            </a:pPr>
            <a:fld id="{B426E119-535C-4643-BC74-3D73F2353346}" type="datetimeFigureOut">
              <a:rPr lang="en-US"/>
              <a:pPr>
                <a:defRPr/>
              </a:pPr>
              <a:t>1/20/2020</a:t>
            </a:fld>
            <a:endParaRPr lang="en-US"/>
          </a:p>
        </p:txBody>
      </p:sp>
      <p:sp>
        <p:nvSpPr>
          <p:cNvPr id="5" name="Footer Placeholder 4">
            <a:extLst>
              <a:ext uri="{FF2B5EF4-FFF2-40B4-BE49-F238E27FC236}">
                <a16:creationId xmlns:a16="http://schemas.microsoft.com/office/drawing/2014/main" id="{5279B194-6E3A-49B9-92F7-D126F424E29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0DCE2FA-5629-40D9-91E8-F7E17212CE9E}"/>
              </a:ext>
            </a:extLst>
          </p:cNvPr>
          <p:cNvSpPr>
            <a:spLocks noGrp="1"/>
          </p:cNvSpPr>
          <p:nvPr>
            <p:ph type="sldNum" sz="quarter" idx="12"/>
          </p:nvPr>
        </p:nvSpPr>
        <p:spPr/>
        <p:txBody>
          <a:bodyPr/>
          <a:lstStyle>
            <a:lvl1pPr>
              <a:defRPr/>
            </a:lvl1pPr>
          </a:lstStyle>
          <a:p>
            <a:fld id="{FD9AB015-34F1-4A82-BAF1-8E4F39766CE7}" type="slidenum">
              <a:rPr lang="en-US" altLang="en-US"/>
              <a:pPr/>
              <a:t>‹#›</a:t>
            </a:fld>
            <a:endParaRPr lang="en-US" altLang="en-US"/>
          </a:p>
        </p:txBody>
      </p:sp>
    </p:spTree>
    <p:extLst>
      <p:ext uri="{BB962C8B-B14F-4D97-AF65-F5344CB8AC3E}">
        <p14:creationId xmlns:p14="http://schemas.microsoft.com/office/powerpoint/2010/main" val="1285993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1C58-5C16-4A9C-B9BB-AB9ABC5792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87A25-0115-4E96-BE32-CC74511C7752}"/>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8D3E1C-F8DD-41B2-B49D-1ACFC2488120}"/>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309A1E-99EF-43D6-9C98-77C4864EA06E}"/>
              </a:ext>
            </a:extLst>
          </p:cNvPr>
          <p:cNvSpPr>
            <a:spLocks noGrp="1"/>
          </p:cNvSpPr>
          <p:nvPr>
            <p:ph type="dt" sz="half" idx="10"/>
          </p:nvPr>
        </p:nvSpPr>
        <p:spPr/>
        <p:txBody>
          <a:bodyPr/>
          <a:lstStyle>
            <a:lvl1pPr>
              <a:defRPr smtClean="0"/>
            </a:lvl1pPr>
          </a:lstStyle>
          <a:p>
            <a:pPr>
              <a:defRPr/>
            </a:pPr>
            <a:fld id="{B6EE8C0C-2D74-4B1E-B3A6-F57DF016715A}" type="datetimeFigureOut">
              <a:rPr lang="en-US"/>
              <a:pPr>
                <a:defRPr/>
              </a:pPr>
              <a:t>1/20/2020</a:t>
            </a:fld>
            <a:endParaRPr lang="en-US"/>
          </a:p>
        </p:txBody>
      </p:sp>
      <p:sp>
        <p:nvSpPr>
          <p:cNvPr id="6" name="Footer Placeholder 5">
            <a:extLst>
              <a:ext uri="{FF2B5EF4-FFF2-40B4-BE49-F238E27FC236}">
                <a16:creationId xmlns:a16="http://schemas.microsoft.com/office/drawing/2014/main" id="{5B2BCC4E-2D56-4CAF-B61F-28878208EFA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28BA2AD8-27D7-4B52-AF39-6D32D7230788}"/>
              </a:ext>
            </a:extLst>
          </p:cNvPr>
          <p:cNvSpPr>
            <a:spLocks noGrp="1"/>
          </p:cNvSpPr>
          <p:nvPr>
            <p:ph type="sldNum" sz="quarter" idx="12"/>
          </p:nvPr>
        </p:nvSpPr>
        <p:spPr/>
        <p:txBody>
          <a:bodyPr/>
          <a:lstStyle>
            <a:lvl1pPr>
              <a:defRPr/>
            </a:lvl1pPr>
          </a:lstStyle>
          <a:p>
            <a:fld id="{17CB14EA-C42A-41E9-B56A-72C5576F4AE8}" type="slidenum">
              <a:rPr lang="en-US" altLang="en-US"/>
              <a:pPr/>
              <a:t>‹#›</a:t>
            </a:fld>
            <a:endParaRPr lang="en-US" altLang="en-US"/>
          </a:p>
        </p:txBody>
      </p:sp>
    </p:spTree>
    <p:extLst>
      <p:ext uri="{BB962C8B-B14F-4D97-AF65-F5344CB8AC3E}">
        <p14:creationId xmlns:p14="http://schemas.microsoft.com/office/powerpoint/2010/main" val="44549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5C899-AC59-4D0A-B9A7-E880B5E31F75}"/>
              </a:ext>
            </a:extLst>
          </p:cNvPr>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01AA02-DF96-409E-B6EB-A4A16A0A4834}"/>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E43987-0806-4AD9-8201-4059279AA934}"/>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4273B3-60D3-4406-A27B-BE38BAE269D5}"/>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1A4FB7-D2CF-4DDA-B89F-3A313D4E387D}"/>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CDC84F-A2DD-42B1-8390-CB29660A77EE}"/>
              </a:ext>
            </a:extLst>
          </p:cNvPr>
          <p:cNvSpPr>
            <a:spLocks noGrp="1"/>
          </p:cNvSpPr>
          <p:nvPr>
            <p:ph type="dt" sz="half" idx="10"/>
          </p:nvPr>
        </p:nvSpPr>
        <p:spPr/>
        <p:txBody>
          <a:bodyPr/>
          <a:lstStyle>
            <a:lvl1pPr>
              <a:defRPr smtClean="0"/>
            </a:lvl1pPr>
          </a:lstStyle>
          <a:p>
            <a:pPr>
              <a:defRPr/>
            </a:pPr>
            <a:fld id="{AAB280A5-F63E-4029-B18F-34179B46D615}" type="datetimeFigureOut">
              <a:rPr lang="en-US"/>
              <a:pPr>
                <a:defRPr/>
              </a:pPr>
              <a:t>1/20/2020</a:t>
            </a:fld>
            <a:endParaRPr lang="en-US"/>
          </a:p>
        </p:txBody>
      </p:sp>
      <p:sp>
        <p:nvSpPr>
          <p:cNvPr id="8" name="Footer Placeholder 7">
            <a:extLst>
              <a:ext uri="{FF2B5EF4-FFF2-40B4-BE49-F238E27FC236}">
                <a16:creationId xmlns:a16="http://schemas.microsoft.com/office/drawing/2014/main" id="{16AC3D29-32CC-4408-B7AC-CFC0818589E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19F0F653-D0C2-4C4F-B6DC-5A4C4890CA31}"/>
              </a:ext>
            </a:extLst>
          </p:cNvPr>
          <p:cNvSpPr>
            <a:spLocks noGrp="1"/>
          </p:cNvSpPr>
          <p:nvPr>
            <p:ph type="sldNum" sz="quarter" idx="12"/>
          </p:nvPr>
        </p:nvSpPr>
        <p:spPr/>
        <p:txBody>
          <a:bodyPr/>
          <a:lstStyle>
            <a:lvl1pPr>
              <a:defRPr/>
            </a:lvl1pPr>
          </a:lstStyle>
          <a:p>
            <a:fld id="{F543DA30-87FC-495F-A246-65C877D3BC97}" type="slidenum">
              <a:rPr lang="en-US" altLang="en-US"/>
              <a:pPr/>
              <a:t>‹#›</a:t>
            </a:fld>
            <a:endParaRPr lang="en-US" altLang="en-US"/>
          </a:p>
        </p:txBody>
      </p:sp>
    </p:spTree>
    <p:extLst>
      <p:ext uri="{BB962C8B-B14F-4D97-AF65-F5344CB8AC3E}">
        <p14:creationId xmlns:p14="http://schemas.microsoft.com/office/powerpoint/2010/main" val="3119219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4BC48-EF16-4486-8238-FA8F673E6D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B0FE5-D1BC-40B3-A8DF-A0E09C933E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2CCC2C-ACD6-4B1E-BCD6-5BAA4EFB85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11FB8-AD8F-42B8-A9AF-3C342DDC96CC}"/>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6" name="Footer Placeholder 5">
            <a:extLst>
              <a:ext uri="{FF2B5EF4-FFF2-40B4-BE49-F238E27FC236}">
                <a16:creationId xmlns:a16="http://schemas.microsoft.com/office/drawing/2014/main" id="{1705163A-D059-4A32-822C-0DECC3C03E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0FBF8-1DC9-4C00-BB8C-1CF83216275C}"/>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6100848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EA7A-5FCF-4406-8644-0667F448E5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470832-A9F8-4AB0-AC3F-CA999785C630}"/>
              </a:ext>
            </a:extLst>
          </p:cNvPr>
          <p:cNvSpPr>
            <a:spLocks noGrp="1"/>
          </p:cNvSpPr>
          <p:nvPr>
            <p:ph type="dt" sz="half" idx="10"/>
          </p:nvPr>
        </p:nvSpPr>
        <p:spPr/>
        <p:txBody>
          <a:bodyPr/>
          <a:lstStyle>
            <a:lvl1pPr>
              <a:defRPr smtClean="0"/>
            </a:lvl1pPr>
          </a:lstStyle>
          <a:p>
            <a:pPr>
              <a:defRPr/>
            </a:pPr>
            <a:fld id="{61BB1599-C305-44E3-ABCF-DB775BFA96F3}" type="datetimeFigureOut">
              <a:rPr lang="en-US"/>
              <a:pPr>
                <a:defRPr/>
              </a:pPr>
              <a:t>1/20/2020</a:t>
            </a:fld>
            <a:endParaRPr lang="en-US"/>
          </a:p>
        </p:txBody>
      </p:sp>
      <p:sp>
        <p:nvSpPr>
          <p:cNvPr id="4" name="Footer Placeholder 3">
            <a:extLst>
              <a:ext uri="{FF2B5EF4-FFF2-40B4-BE49-F238E27FC236}">
                <a16:creationId xmlns:a16="http://schemas.microsoft.com/office/drawing/2014/main" id="{98CC10E4-5F39-49EE-9519-2281DC1B8E3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8E27F450-D549-4E1C-8D46-646BD55F8075}"/>
              </a:ext>
            </a:extLst>
          </p:cNvPr>
          <p:cNvSpPr>
            <a:spLocks noGrp="1"/>
          </p:cNvSpPr>
          <p:nvPr>
            <p:ph type="sldNum" sz="quarter" idx="12"/>
          </p:nvPr>
        </p:nvSpPr>
        <p:spPr/>
        <p:txBody>
          <a:bodyPr/>
          <a:lstStyle>
            <a:lvl1pPr>
              <a:defRPr/>
            </a:lvl1pPr>
          </a:lstStyle>
          <a:p>
            <a:fld id="{5A25BEF4-DD4A-4389-BBB6-DDB6A6C47D56}" type="slidenum">
              <a:rPr lang="en-US" altLang="en-US"/>
              <a:pPr/>
              <a:t>‹#›</a:t>
            </a:fld>
            <a:endParaRPr lang="en-US" altLang="en-US"/>
          </a:p>
        </p:txBody>
      </p:sp>
    </p:spTree>
    <p:extLst>
      <p:ext uri="{BB962C8B-B14F-4D97-AF65-F5344CB8AC3E}">
        <p14:creationId xmlns:p14="http://schemas.microsoft.com/office/powerpoint/2010/main" val="12023934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845A7-4CBE-4140-B4AC-D242EBC6A432}"/>
              </a:ext>
            </a:extLst>
          </p:cNvPr>
          <p:cNvSpPr>
            <a:spLocks noGrp="1"/>
          </p:cNvSpPr>
          <p:nvPr>
            <p:ph type="dt" sz="half" idx="10"/>
          </p:nvPr>
        </p:nvSpPr>
        <p:spPr/>
        <p:txBody>
          <a:bodyPr/>
          <a:lstStyle>
            <a:lvl1pPr>
              <a:defRPr smtClean="0"/>
            </a:lvl1pPr>
          </a:lstStyle>
          <a:p>
            <a:pPr>
              <a:defRPr/>
            </a:pPr>
            <a:fld id="{A97D691D-0FDF-49CC-87E3-4EACBCEB63C3}" type="datetimeFigureOut">
              <a:rPr lang="en-US"/>
              <a:pPr>
                <a:defRPr/>
              </a:pPr>
              <a:t>1/20/2020</a:t>
            </a:fld>
            <a:endParaRPr lang="en-US"/>
          </a:p>
        </p:txBody>
      </p:sp>
      <p:sp>
        <p:nvSpPr>
          <p:cNvPr id="3" name="Footer Placeholder 2">
            <a:extLst>
              <a:ext uri="{FF2B5EF4-FFF2-40B4-BE49-F238E27FC236}">
                <a16:creationId xmlns:a16="http://schemas.microsoft.com/office/drawing/2014/main" id="{EE2BBA6D-1ABE-4E25-9A8E-E45C514995A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9A03788D-0826-4B44-BF8B-F4603245F34F}"/>
              </a:ext>
            </a:extLst>
          </p:cNvPr>
          <p:cNvSpPr>
            <a:spLocks noGrp="1"/>
          </p:cNvSpPr>
          <p:nvPr>
            <p:ph type="sldNum" sz="quarter" idx="12"/>
          </p:nvPr>
        </p:nvSpPr>
        <p:spPr/>
        <p:txBody>
          <a:bodyPr/>
          <a:lstStyle>
            <a:lvl1pPr>
              <a:defRPr/>
            </a:lvl1pPr>
          </a:lstStyle>
          <a:p>
            <a:fld id="{EB947E58-4D10-4A3C-82F2-A8814979E4D0}" type="slidenum">
              <a:rPr lang="en-US" altLang="en-US"/>
              <a:pPr/>
              <a:t>‹#›</a:t>
            </a:fld>
            <a:endParaRPr lang="en-US" altLang="en-US"/>
          </a:p>
        </p:txBody>
      </p:sp>
    </p:spTree>
    <p:extLst>
      <p:ext uri="{BB962C8B-B14F-4D97-AF65-F5344CB8AC3E}">
        <p14:creationId xmlns:p14="http://schemas.microsoft.com/office/powerpoint/2010/main" val="2597874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F2F1-919C-46B6-BD66-120526F64717}"/>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8E65D3-5F5F-47A7-BBF1-5DE5400363D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0049B9-D060-4B36-94A7-233E9B15798D}"/>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4281E-979F-4453-A0A8-046130800904}"/>
              </a:ext>
            </a:extLst>
          </p:cNvPr>
          <p:cNvSpPr>
            <a:spLocks noGrp="1"/>
          </p:cNvSpPr>
          <p:nvPr>
            <p:ph type="dt" sz="half" idx="10"/>
          </p:nvPr>
        </p:nvSpPr>
        <p:spPr/>
        <p:txBody>
          <a:bodyPr/>
          <a:lstStyle>
            <a:lvl1pPr>
              <a:defRPr smtClean="0"/>
            </a:lvl1pPr>
          </a:lstStyle>
          <a:p>
            <a:pPr>
              <a:defRPr/>
            </a:pPr>
            <a:fld id="{2610C529-8B15-4965-82D4-A17377041AE6}" type="datetimeFigureOut">
              <a:rPr lang="en-US"/>
              <a:pPr>
                <a:defRPr/>
              </a:pPr>
              <a:t>1/20/2020</a:t>
            </a:fld>
            <a:endParaRPr lang="en-US"/>
          </a:p>
        </p:txBody>
      </p:sp>
      <p:sp>
        <p:nvSpPr>
          <p:cNvPr id="6" name="Footer Placeholder 5">
            <a:extLst>
              <a:ext uri="{FF2B5EF4-FFF2-40B4-BE49-F238E27FC236}">
                <a16:creationId xmlns:a16="http://schemas.microsoft.com/office/drawing/2014/main" id="{CD15534C-2FEF-4DBA-97F7-71D76DF3A1F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1747EF90-D617-4979-98CC-CFF8668665B2}"/>
              </a:ext>
            </a:extLst>
          </p:cNvPr>
          <p:cNvSpPr>
            <a:spLocks noGrp="1"/>
          </p:cNvSpPr>
          <p:nvPr>
            <p:ph type="sldNum" sz="quarter" idx="12"/>
          </p:nvPr>
        </p:nvSpPr>
        <p:spPr/>
        <p:txBody>
          <a:bodyPr/>
          <a:lstStyle>
            <a:lvl1pPr>
              <a:defRPr/>
            </a:lvl1pPr>
          </a:lstStyle>
          <a:p>
            <a:fld id="{80E04589-2062-49B0-841A-3EB08A426727}" type="slidenum">
              <a:rPr lang="en-US" altLang="en-US"/>
              <a:pPr/>
              <a:t>‹#›</a:t>
            </a:fld>
            <a:endParaRPr lang="en-US" altLang="en-US"/>
          </a:p>
        </p:txBody>
      </p:sp>
    </p:spTree>
    <p:extLst>
      <p:ext uri="{BB962C8B-B14F-4D97-AF65-F5344CB8AC3E}">
        <p14:creationId xmlns:p14="http://schemas.microsoft.com/office/powerpoint/2010/main" val="11233577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D2E7-D344-4B3D-B56D-5DCF3156D17B}"/>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6F8C56-CD45-44B5-90C8-9233B9DEF865}"/>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0A6B32-F729-421B-B083-27CCEAF7978F}"/>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7049D-C4B3-466D-B147-921D2E52AA5A}"/>
              </a:ext>
            </a:extLst>
          </p:cNvPr>
          <p:cNvSpPr>
            <a:spLocks noGrp="1"/>
          </p:cNvSpPr>
          <p:nvPr>
            <p:ph type="dt" sz="half" idx="10"/>
          </p:nvPr>
        </p:nvSpPr>
        <p:spPr/>
        <p:txBody>
          <a:bodyPr/>
          <a:lstStyle>
            <a:lvl1pPr>
              <a:defRPr smtClean="0"/>
            </a:lvl1pPr>
          </a:lstStyle>
          <a:p>
            <a:pPr>
              <a:defRPr/>
            </a:pPr>
            <a:fld id="{6A3658A8-2894-4B00-AF9E-E2AC17871E1B}" type="datetimeFigureOut">
              <a:rPr lang="en-US"/>
              <a:pPr>
                <a:defRPr/>
              </a:pPr>
              <a:t>1/20/2020</a:t>
            </a:fld>
            <a:endParaRPr lang="en-US"/>
          </a:p>
        </p:txBody>
      </p:sp>
      <p:sp>
        <p:nvSpPr>
          <p:cNvPr id="6" name="Footer Placeholder 5">
            <a:extLst>
              <a:ext uri="{FF2B5EF4-FFF2-40B4-BE49-F238E27FC236}">
                <a16:creationId xmlns:a16="http://schemas.microsoft.com/office/drawing/2014/main" id="{05D7B250-FFF5-4974-B3B5-C4A63AD876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AF425539-6019-4A21-BEA7-54A949D2184C}"/>
              </a:ext>
            </a:extLst>
          </p:cNvPr>
          <p:cNvSpPr>
            <a:spLocks noGrp="1"/>
          </p:cNvSpPr>
          <p:nvPr>
            <p:ph type="sldNum" sz="quarter" idx="12"/>
          </p:nvPr>
        </p:nvSpPr>
        <p:spPr/>
        <p:txBody>
          <a:bodyPr/>
          <a:lstStyle>
            <a:lvl1pPr>
              <a:defRPr/>
            </a:lvl1pPr>
          </a:lstStyle>
          <a:p>
            <a:fld id="{56510F88-E9C9-4432-AE56-1EEC1051044C}" type="slidenum">
              <a:rPr lang="en-US" altLang="en-US"/>
              <a:pPr/>
              <a:t>‹#›</a:t>
            </a:fld>
            <a:endParaRPr lang="en-US" altLang="en-US"/>
          </a:p>
        </p:txBody>
      </p:sp>
    </p:spTree>
    <p:extLst>
      <p:ext uri="{BB962C8B-B14F-4D97-AF65-F5344CB8AC3E}">
        <p14:creationId xmlns:p14="http://schemas.microsoft.com/office/powerpoint/2010/main" val="728557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AD2D-471A-4767-AEC8-0244C96053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758EE8-E839-4DD0-97EF-745E5D2107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F907-683F-4C31-AEFE-7DA342BCE2E4}"/>
              </a:ext>
            </a:extLst>
          </p:cNvPr>
          <p:cNvSpPr>
            <a:spLocks noGrp="1"/>
          </p:cNvSpPr>
          <p:nvPr>
            <p:ph type="dt" sz="half" idx="10"/>
          </p:nvPr>
        </p:nvSpPr>
        <p:spPr/>
        <p:txBody>
          <a:bodyPr/>
          <a:lstStyle>
            <a:lvl1pPr>
              <a:defRPr smtClean="0"/>
            </a:lvl1pPr>
          </a:lstStyle>
          <a:p>
            <a:pPr>
              <a:defRPr/>
            </a:pPr>
            <a:fld id="{C951E7DE-DEE2-4EB3-9F2E-3E26E339C3A6}" type="datetimeFigureOut">
              <a:rPr lang="en-US"/>
              <a:pPr>
                <a:defRPr/>
              </a:pPr>
              <a:t>1/20/2020</a:t>
            </a:fld>
            <a:endParaRPr lang="en-US"/>
          </a:p>
        </p:txBody>
      </p:sp>
      <p:sp>
        <p:nvSpPr>
          <p:cNvPr id="5" name="Footer Placeholder 4">
            <a:extLst>
              <a:ext uri="{FF2B5EF4-FFF2-40B4-BE49-F238E27FC236}">
                <a16:creationId xmlns:a16="http://schemas.microsoft.com/office/drawing/2014/main" id="{FC992D65-ABFA-49E9-A093-4AF3DFAB8D0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31F8CC-2B2C-467C-8709-800002BE757C}"/>
              </a:ext>
            </a:extLst>
          </p:cNvPr>
          <p:cNvSpPr>
            <a:spLocks noGrp="1"/>
          </p:cNvSpPr>
          <p:nvPr>
            <p:ph type="sldNum" sz="quarter" idx="12"/>
          </p:nvPr>
        </p:nvSpPr>
        <p:spPr/>
        <p:txBody>
          <a:bodyPr/>
          <a:lstStyle>
            <a:lvl1pPr>
              <a:defRPr/>
            </a:lvl1pPr>
          </a:lstStyle>
          <a:p>
            <a:fld id="{ABBCC883-75D7-4F1B-A8FD-8DB71DACBF34}" type="slidenum">
              <a:rPr lang="en-US" altLang="en-US"/>
              <a:pPr/>
              <a:t>‹#›</a:t>
            </a:fld>
            <a:endParaRPr lang="en-US" altLang="en-US"/>
          </a:p>
        </p:txBody>
      </p:sp>
    </p:spTree>
    <p:extLst>
      <p:ext uri="{BB962C8B-B14F-4D97-AF65-F5344CB8AC3E}">
        <p14:creationId xmlns:p14="http://schemas.microsoft.com/office/powerpoint/2010/main" val="22215590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BCBA-4AFA-4E7D-8B7C-CDC83C2E01A4}"/>
              </a:ext>
            </a:extLst>
          </p:cNvPr>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AC343F-5D70-4722-A078-EFB93E778EE5}"/>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3153A-FFC7-440D-98B0-A262DBC55215}"/>
              </a:ext>
            </a:extLst>
          </p:cNvPr>
          <p:cNvSpPr>
            <a:spLocks noGrp="1"/>
          </p:cNvSpPr>
          <p:nvPr>
            <p:ph type="dt" sz="half" idx="10"/>
          </p:nvPr>
        </p:nvSpPr>
        <p:spPr/>
        <p:txBody>
          <a:bodyPr/>
          <a:lstStyle>
            <a:lvl1pPr>
              <a:defRPr smtClean="0"/>
            </a:lvl1pPr>
          </a:lstStyle>
          <a:p>
            <a:pPr>
              <a:defRPr/>
            </a:pPr>
            <a:fld id="{18F670A5-020D-446D-80C3-4287FB25E08A}" type="datetimeFigureOut">
              <a:rPr lang="en-US"/>
              <a:pPr>
                <a:defRPr/>
              </a:pPr>
              <a:t>1/20/2020</a:t>
            </a:fld>
            <a:endParaRPr lang="en-US"/>
          </a:p>
        </p:txBody>
      </p:sp>
      <p:sp>
        <p:nvSpPr>
          <p:cNvPr id="5" name="Footer Placeholder 4">
            <a:extLst>
              <a:ext uri="{FF2B5EF4-FFF2-40B4-BE49-F238E27FC236}">
                <a16:creationId xmlns:a16="http://schemas.microsoft.com/office/drawing/2014/main" id="{CCD1D81B-13BF-48DB-BB6C-693FA2EA748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C322C5A-F4C4-4521-B861-B2946BD249CC}"/>
              </a:ext>
            </a:extLst>
          </p:cNvPr>
          <p:cNvSpPr>
            <a:spLocks noGrp="1"/>
          </p:cNvSpPr>
          <p:nvPr>
            <p:ph type="sldNum" sz="quarter" idx="12"/>
          </p:nvPr>
        </p:nvSpPr>
        <p:spPr/>
        <p:txBody>
          <a:bodyPr/>
          <a:lstStyle>
            <a:lvl1pPr>
              <a:defRPr/>
            </a:lvl1pPr>
          </a:lstStyle>
          <a:p>
            <a:fld id="{D3777129-0C91-40FE-92F2-E2D57DE5583C}" type="slidenum">
              <a:rPr lang="en-US" altLang="en-US"/>
              <a:pPr/>
              <a:t>‹#›</a:t>
            </a:fld>
            <a:endParaRPr lang="en-US" altLang="en-US"/>
          </a:p>
        </p:txBody>
      </p:sp>
    </p:spTree>
    <p:extLst>
      <p:ext uri="{BB962C8B-B14F-4D97-AF65-F5344CB8AC3E}">
        <p14:creationId xmlns:p14="http://schemas.microsoft.com/office/powerpoint/2010/main" val="212456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2301-5B5F-4294-96D8-0847A0F38B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93BB36-4779-4438-B453-505B748A2E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538B79-7F1E-4747-B482-B63EA3D02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571755-78E6-43C5-806B-CB09FCB971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B3AE71-F3F0-4485-9EB0-87300D6ECD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82D1C7-BC54-4DAC-93C2-7CB714E9D00C}"/>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8" name="Footer Placeholder 7">
            <a:extLst>
              <a:ext uri="{FF2B5EF4-FFF2-40B4-BE49-F238E27FC236}">
                <a16:creationId xmlns:a16="http://schemas.microsoft.com/office/drawing/2014/main" id="{BEF3B642-E7B4-44B6-AB43-D1F564B441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015A87-1DA1-4BA8-92E0-4E6C17CA13CA}"/>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243487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E6D4-2292-4F03-8301-05068706A5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20208F-0D5A-4960-8DC5-117AC6328432}"/>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4" name="Footer Placeholder 3">
            <a:extLst>
              <a:ext uri="{FF2B5EF4-FFF2-40B4-BE49-F238E27FC236}">
                <a16:creationId xmlns:a16="http://schemas.microsoft.com/office/drawing/2014/main" id="{22F1BB29-9F34-46C7-94E6-3A450D72A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AD897C-4BE6-40E0-B662-C18C81EE49D2}"/>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4179496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A06136-B073-4C33-9E05-A79EB95DDD26}"/>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3" name="Footer Placeholder 2">
            <a:extLst>
              <a:ext uri="{FF2B5EF4-FFF2-40B4-BE49-F238E27FC236}">
                <a16:creationId xmlns:a16="http://schemas.microsoft.com/office/drawing/2014/main" id="{23204FBE-9D97-4226-AD1E-3A279B05AC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8851A9-96D6-4C6B-9265-8B6016C3AAAC}"/>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3825300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8351-D3E3-45C0-A7BE-D5C364D2C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8B6708-BC38-4502-BA04-459C74F01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3C8294-4140-47D9-BBB5-103F35AD3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DDA7FE-30C8-4BD9-A9C8-C5B1B26FE373}"/>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6" name="Footer Placeholder 5">
            <a:extLst>
              <a:ext uri="{FF2B5EF4-FFF2-40B4-BE49-F238E27FC236}">
                <a16:creationId xmlns:a16="http://schemas.microsoft.com/office/drawing/2014/main" id="{0C74D837-7A5F-40DC-ABDD-1A1679A90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6F4D30-AAA5-4621-8895-D19C36463D2D}"/>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158372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DF387-DEE8-47C3-99F5-862A63CF1B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64ED43-E45A-4CB1-90B0-196F472685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18B86-A211-4232-BE1C-E39A59B49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3C9789-7E08-4242-A18C-C391CCAFA0DC}"/>
              </a:ext>
            </a:extLst>
          </p:cNvPr>
          <p:cNvSpPr>
            <a:spLocks noGrp="1"/>
          </p:cNvSpPr>
          <p:nvPr>
            <p:ph type="dt" sz="half" idx="10"/>
          </p:nvPr>
        </p:nvSpPr>
        <p:spPr/>
        <p:txBody>
          <a:bodyPr/>
          <a:lstStyle/>
          <a:p>
            <a:fld id="{4F458A97-9268-4239-AC25-F393D30BDB2D}" type="datetimeFigureOut">
              <a:rPr lang="en-US" smtClean="0"/>
              <a:t>1/20/2020</a:t>
            </a:fld>
            <a:endParaRPr lang="en-US"/>
          </a:p>
        </p:txBody>
      </p:sp>
      <p:sp>
        <p:nvSpPr>
          <p:cNvPr id="6" name="Footer Placeholder 5">
            <a:extLst>
              <a:ext uri="{FF2B5EF4-FFF2-40B4-BE49-F238E27FC236}">
                <a16:creationId xmlns:a16="http://schemas.microsoft.com/office/drawing/2014/main" id="{03FFD6BA-2B59-4A26-9CF2-28D652017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8C8DA-5AC1-498D-86B4-518E1583B6C5}"/>
              </a:ext>
            </a:extLst>
          </p:cNvPr>
          <p:cNvSpPr>
            <a:spLocks noGrp="1"/>
          </p:cNvSpPr>
          <p:nvPr>
            <p:ph type="sldNum" sz="quarter" idx="12"/>
          </p:nvPr>
        </p:nvSpPr>
        <p:spPr/>
        <p:txBody>
          <a:bodyPr/>
          <a:lstStyle/>
          <a:p>
            <a:fld id="{54C38AA3-A7AC-40B2-9103-DC3EABFBB42B}" type="slidenum">
              <a:rPr lang="en-US" smtClean="0"/>
              <a:t>‹#›</a:t>
            </a:fld>
            <a:endParaRPr lang="en-US"/>
          </a:p>
        </p:txBody>
      </p:sp>
    </p:spTree>
    <p:extLst>
      <p:ext uri="{BB962C8B-B14F-4D97-AF65-F5344CB8AC3E}">
        <p14:creationId xmlns:p14="http://schemas.microsoft.com/office/powerpoint/2010/main" val="1148739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B614EE-FE35-4781-96D9-5072A4F636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D7F373-41E0-4ABB-AAD4-CED310CE09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3667DC-B097-40B7-A607-F46035CF6D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58A97-9268-4239-AC25-F393D30BDB2D}" type="datetimeFigureOut">
              <a:rPr lang="en-US" smtClean="0"/>
              <a:t>1/20/2020</a:t>
            </a:fld>
            <a:endParaRPr lang="en-US"/>
          </a:p>
        </p:txBody>
      </p:sp>
      <p:sp>
        <p:nvSpPr>
          <p:cNvPr id="5" name="Footer Placeholder 4">
            <a:extLst>
              <a:ext uri="{FF2B5EF4-FFF2-40B4-BE49-F238E27FC236}">
                <a16:creationId xmlns:a16="http://schemas.microsoft.com/office/drawing/2014/main" id="{1AE798FE-5A11-47ED-A730-B204C3E50A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4AC62-4949-49D7-9D05-B4CC0E2851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38AA3-A7AC-40B2-9103-DC3EABFBB42B}" type="slidenum">
              <a:rPr lang="en-US" smtClean="0"/>
              <a:t>‹#›</a:t>
            </a:fld>
            <a:endParaRPr lang="en-US"/>
          </a:p>
        </p:txBody>
      </p:sp>
    </p:spTree>
    <p:extLst>
      <p:ext uri="{BB962C8B-B14F-4D97-AF65-F5344CB8AC3E}">
        <p14:creationId xmlns:p14="http://schemas.microsoft.com/office/powerpoint/2010/main" val="1530100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E9709-4F7B-4843-BA7C-758553BAD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1F9E19-CD8C-404C-85AA-D775644B7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4D54C-4627-47EA-934E-B3CC13F9EA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57ADC-BEB4-4CB9-8A47-2EE036F358A2}" type="datetimeFigureOut">
              <a:rPr lang="en-US" smtClean="0"/>
              <a:t>1/20/2020</a:t>
            </a:fld>
            <a:endParaRPr lang="en-US"/>
          </a:p>
        </p:txBody>
      </p:sp>
      <p:sp>
        <p:nvSpPr>
          <p:cNvPr id="5" name="Footer Placeholder 4">
            <a:extLst>
              <a:ext uri="{FF2B5EF4-FFF2-40B4-BE49-F238E27FC236}">
                <a16:creationId xmlns:a16="http://schemas.microsoft.com/office/drawing/2014/main" id="{79C1E869-FB03-47BA-BC79-BDDE72805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D097AE-332E-4F8B-8DC2-85ABCF597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F1F71-D3C0-44EB-B642-30DA0B6581FA}" type="slidenum">
              <a:rPr lang="en-US" smtClean="0"/>
              <a:t>‹#›</a:t>
            </a:fld>
            <a:endParaRPr lang="en-US"/>
          </a:p>
        </p:txBody>
      </p:sp>
    </p:spTree>
    <p:extLst>
      <p:ext uri="{BB962C8B-B14F-4D97-AF65-F5344CB8AC3E}">
        <p14:creationId xmlns:p14="http://schemas.microsoft.com/office/powerpoint/2010/main" val="430597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EB427FD-9761-48ED-B272-BDA3D7890452}"/>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0292C88-1078-47B7-93F1-4047995AD3F1}"/>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720F83D-FC40-4A2E-A06B-C6CBE075E6CD}"/>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cs typeface="+mn-cs"/>
              </a:defRPr>
            </a:lvl1pPr>
          </a:lstStyle>
          <a:p>
            <a:pPr>
              <a:defRPr/>
            </a:pPr>
            <a:fld id="{B5E5B666-B30C-4CAC-8F1E-52E0DC75D2B6}" type="datetimeFigureOut">
              <a:rPr lang="en-US"/>
              <a:pPr>
                <a:defRPr/>
              </a:pPr>
              <a:t>1/20/2020</a:t>
            </a:fld>
            <a:endParaRPr lang="en-US"/>
          </a:p>
        </p:txBody>
      </p:sp>
      <p:sp>
        <p:nvSpPr>
          <p:cNvPr id="5" name="Footer Placeholder 4">
            <a:extLst>
              <a:ext uri="{FF2B5EF4-FFF2-40B4-BE49-F238E27FC236}">
                <a16:creationId xmlns:a16="http://schemas.microsoft.com/office/drawing/2014/main" id="{6D077783-5859-4494-947F-BCA62013B144}"/>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AC69C36D-A0D5-4212-84E6-447273FEAEA8}"/>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defRPr>
            </a:lvl1pPr>
          </a:lstStyle>
          <a:p>
            <a:fld id="{242DAD42-4A6A-4946-B1D9-F701F39F1E48}" type="slidenum">
              <a:rPr lang="en-US" altLang="en-US"/>
              <a:pPr/>
              <a:t>‹#›</a:t>
            </a:fld>
            <a:endParaRPr lang="en-US" altLang="en-US"/>
          </a:p>
        </p:txBody>
      </p:sp>
    </p:spTree>
    <p:extLst>
      <p:ext uri="{BB962C8B-B14F-4D97-AF65-F5344CB8AC3E}">
        <p14:creationId xmlns:p14="http://schemas.microsoft.com/office/powerpoint/2010/main" val="418589819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6333F5E-E0D8-4CA0-8295-3FEA1CA07D09}"/>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1BC61F5-0538-43B7-AEAD-C76E64E81272}"/>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1F92111-B942-4A7D-8363-E7B788A6EACC}"/>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b="0">
                <a:solidFill>
                  <a:schemeClr val="tx1">
                    <a:tint val="75000"/>
                  </a:schemeClr>
                </a:solidFill>
                <a:latin typeface="+mn-lt"/>
                <a:cs typeface="+mn-cs"/>
              </a:defRPr>
            </a:lvl1pPr>
          </a:lstStyle>
          <a:p>
            <a:pPr>
              <a:defRPr/>
            </a:pPr>
            <a:fld id="{2416D859-DBFC-4A46-968A-2E47686351FD}" type="datetimeFigureOut">
              <a:rPr lang="en-US"/>
              <a:pPr>
                <a:defRPr/>
              </a:pPr>
              <a:t>1/20/2020</a:t>
            </a:fld>
            <a:endParaRPr lang="en-US"/>
          </a:p>
        </p:txBody>
      </p:sp>
      <p:sp>
        <p:nvSpPr>
          <p:cNvPr id="5" name="Footer Placeholder 4">
            <a:extLst>
              <a:ext uri="{FF2B5EF4-FFF2-40B4-BE49-F238E27FC236}">
                <a16:creationId xmlns:a16="http://schemas.microsoft.com/office/drawing/2014/main" id="{02BF08FC-DC92-48AA-854B-F3CEFCEFC5B4}"/>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b="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AF54F634-8C5D-4A01-A626-38974F86ECFF}"/>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b="0">
                <a:solidFill>
                  <a:srgbClr val="898989"/>
                </a:solidFill>
              </a:defRPr>
            </a:lvl1pPr>
          </a:lstStyle>
          <a:p>
            <a:fld id="{FCB35441-963B-450E-AB1A-BEECE1EE141A}" type="slidenum">
              <a:rPr lang="en-US" altLang="en-US"/>
              <a:pPr/>
              <a:t>‹#›</a:t>
            </a:fld>
            <a:endParaRPr lang="en-US" altLang="en-US"/>
          </a:p>
        </p:txBody>
      </p:sp>
    </p:spTree>
    <p:extLst>
      <p:ext uri="{BB962C8B-B14F-4D97-AF65-F5344CB8AC3E}">
        <p14:creationId xmlns:p14="http://schemas.microsoft.com/office/powerpoint/2010/main" val="322568503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eaLnBrk="0" fontAlgn="base" hangingPunct="0">
        <a:spcBef>
          <a:spcPct val="0"/>
        </a:spcBef>
        <a:spcAft>
          <a:spcPct val="0"/>
        </a:spcAft>
        <a:defRPr sz="4400">
          <a:solidFill>
            <a:schemeClr val="tx1"/>
          </a:solidFill>
          <a:latin typeface="Calibri" panose="020F0502020204030204" pitchFamily="34" charset="0"/>
        </a:defRPr>
      </a:lvl6pPr>
      <a:lvl7pPr marL="914400" algn="ctr" rtl="0" eaLnBrk="0" fontAlgn="base" hangingPunct="0">
        <a:spcBef>
          <a:spcPct val="0"/>
        </a:spcBef>
        <a:spcAft>
          <a:spcPct val="0"/>
        </a:spcAft>
        <a:defRPr sz="4400">
          <a:solidFill>
            <a:schemeClr val="tx1"/>
          </a:solidFill>
          <a:latin typeface="Calibri" panose="020F0502020204030204" pitchFamily="34" charset="0"/>
        </a:defRPr>
      </a:lvl7pPr>
      <a:lvl8pPr marL="1371600" algn="ctr" rtl="0" eaLnBrk="0" fontAlgn="base" hangingPunct="0">
        <a:spcBef>
          <a:spcPct val="0"/>
        </a:spcBef>
        <a:spcAft>
          <a:spcPct val="0"/>
        </a:spcAft>
        <a:defRPr sz="4400">
          <a:solidFill>
            <a:schemeClr val="tx1"/>
          </a:solidFill>
          <a:latin typeface="Calibri" panose="020F0502020204030204" pitchFamily="34" charset="0"/>
        </a:defRPr>
      </a:lvl8pPr>
      <a:lvl9pPr marL="1828800" algn="ctr" rtl="0" eaLnBrk="0" fontAlgn="base" hangingPunct="0">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inaykdutta@gmail.com" TargetMode="External"/><Relationship Id="rId2" Type="http://schemas.openxmlformats.org/officeDocument/2006/relationships/hyperlink" Target="mailto:bkdutta@iitkgp.ac.in"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hyperlink" Target="https://www.theguardian.com/world/china" TargetMode="External"/><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hyperlink" Target="https://www.theguardian.com/world/ira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8.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Renewable_resource" TargetMode="External"/><Relationship Id="rId3" Type="http://schemas.openxmlformats.org/officeDocument/2006/relationships/hyperlink" Target="https://en.wikipedia.org/wiki/Human_rights" TargetMode="External"/><Relationship Id="rId7" Type="http://schemas.openxmlformats.org/officeDocument/2006/relationships/hyperlink" Target="https://en.wikipedia.org/wiki/Ecosystem_services" TargetMode="External"/><Relationship Id="rId2" Type="http://schemas.openxmlformats.org/officeDocument/2006/relationships/hyperlink" Target="https://en.wikipedia.org/wiki/United_Nations_General_Assembly" TargetMode="External"/><Relationship Id="rId1" Type="http://schemas.openxmlformats.org/officeDocument/2006/relationships/slideLayout" Target="../slideLayouts/slideLayout7.xml"/><Relationship Id="rId6" Type="http://schemas.openxmlformats.org/officeDocument/2006/relationships/hyperlink" Target="https://en.wikipedia.org/wiki/Natural_resources" TargetMode="External"/><Relationship Id="rId5" Type="http://schemas.openxmlformats.org/officeDocument/2006/relationships/hyperlink" Target="https://en.wikipedia.org/wiki/Colonialism" TargetMode="External"/><Relationship Id="rId4" Type="http://schemas.openxmlformats.org/officeDocument/2006/relationships/hyperlink" Target="https://en.wikipedia.org/wiki/Apartheid" TargetMode="External"/><Relationship Id="rId9" Type="http://schemas.openxmlformats.org/officeDocument/2006/relationships/hyperlink" Target="https://en.wikipedia.org/wiki/Wildlif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7D54330-E2C3-4EB9-B558-D4C5CFA392DC}"/>
              </a:ext>
            </a:extLst>
          </p:cNvPr>
          <p:cNvSpPr txBox="1"/>
          <p:nvPr/>
        </p:nvSpPr>
        <p:spPr>
          <a:xfrm flipH="1">
            <a:off x="117531" y="1613715"/>
            <a:ext cx="90901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What does the syllabus say on the topics I am supposed to speak on?</a:t>
            </a:r>
          </a:p>
        </p:txBody>
      </p:sp>
      <p:sp>
        <p:nvSpPr>
          <p:cNvPr id="7" name="TextBox 6">
            <a:extLst>
              <a:ext uri="{FF2B5EF4-FFF2-40B4-BE49-F238E27FC236}">
                <a16:creationId xmlns:a16="http://schemas.microsoft.com/office/drawing/2014/main" id="{45E7631D-04A9-4C6D-981C-633433617504}"/>
              </a:ext>
            </a:extLst>
          </p:cNvPr>
          <p:cNvSpPr txBox="1"/>
          <p:nvPr/>
        </p:nvSpPr>
        <p:spPr>
          <a:xfrm>
            <a:off x="2984269" y="446629"/>
            <a:ext cx="62234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EV 20001:  Environmental Science</a:t>
            </a:r>
          </a:p>
        </p:txBody>
      </p:sp>
      <p:sp>
        <p:nvSpPr>
          <p:cNvPr id="2" name="TextBox 1">
            <a:extLst>
              <a:ext uri="{FF2B5EF4-FFF2-40B4-BE49-F238E27FC236}">
                <a16:creationId xmlns:a16="http://schemas.microsoft.com/office/drawing/2014/main" id="{3DC459ED-1DAF-49EF-B20F-128F5AA00DE8}"/>
              </a:ext>
            </a:extLst>
          </p:cNvPr>
          <p:cNvSpPr txBox="1"/>
          <p:nvPr/>
        </p:nvSpPr>
        <p:spPr>
          <a:xfrm>
            <a:off x="5098472" y="3999290"/>
            <a:ext cx="7093528"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There are many standard text books that discuss this topic.  Parts of the materials given in the study materials and PPT slides are taken from various sources.  You may consult the following books for some of the topics.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Introduction to Environmental </a:t>
            </a:r>
            <a:r>
              <a:rPr kumimoji="0" lang="en-US" sz="1800" b="1" i="0" u="none" strike="noStrike" kern="1200" cap="none" spc="0" normalizeH="0" baseline="0" noProof="0" dirty="0" err="1">
                <a:ln>
                  <a:noFill/>
                </a:ln>
                <a:solidFill>
                  <a:srgbClr val="0070C0"/>
                </a:solidFill>
                <a:effectLst/>
                <a:uLnTx/>
                <a:uFillTx/>
                <a:latin typeface="Calibri" panose="020F0502020204030204"/>
                <a:ea typeface="+mn-ea"/>
                <a:cs typeface="+mn-cs"/>
              </a:rPr>
              <a:t>Engg</a:t>
            </a: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 and Science, Gilbert Masters, Prentice Hall, 2008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Calibri" panose="020F0502020204030204"/>
                <a:ea typeface="+mn-ea"/>
                <a:cs typeface="+mn-cs"/>
              </a:rPr>
              <a:t>Environmental Pollution and Control, Jeffreys Peirce, Butterworth, 1998.</a:t>
            </a:r>
          </a:p>
        </p:txBody>
      </p:sp>
      <p:sp>
        <p:nvSpPr>
          <p:cNvPr id="3" name="Rectangle 2">
            <a:extLst>
              <a:ext uri="{FF2B5EF4-FFF2-40B4-BE49-F238E27FC236}">
                <a16:creationId xmlns:a16="http://schemas.microsoft.com/office/drawing/2014/main" id="{24C1B73B-3711-481E-A778-4B828A6299ED}"/>
              </a:ext>
            </a:extLst>
          </p:cNvPr>
          <p:cNvSpPr/>
          <p:nvPr/>
        </p:nvSpPr>
        <p:spPr>
          <a:xfrm>
            <a:off x="5098473" y="3999290"/>
            <a:ext cx="6968836" cy="20350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CBAAA7C-7FFF-40B2-ADE9-37862F5BDDA0}"/>
              </a:ext>
            </a:extLst>
          </p:cNvPr>
          <p:cNvSpPr txBox="1"/>
          <p:nvPr/>
        </p:nvSpPr>
        <p:spPr>
          <a:xfrm>
            <a:off x="2786149" y="122992"/>
            <a:ext cx="622346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Indian Institute of Technology, Kharagpur.  Spring  2020</a:t>
            </a:r>
          </a:p>
        </p:txBody>
      </p:sp>
      <p:sp>
        <p:nvSpPr>
          <p:cNvPr id="5" name="TextBox 4">
            <a:extLst>
              <a:ext uri="{FF2B5EF4-FFF2-40B4-BE49-F238E27FC236}">
                <a16:creationId xmlns:a16="http://schemas.microsoft.com/office/drawing/2014/main" id="{D6CD1A85-5DA8-49AD-8049-3C3ABCE8DACF}"/>
              </a:ext>
            </a:extLst>
          </p:cNvPr>
          <p:cNvSpPr txBox="1"/>
          <p:nvPr/>
        </p:nvSpPr>
        <p:spPr>
          <a:xfrm>
            <a:off x="4267200" y="937839"/>
            <a:ext cx="76962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Instructor:  Binay K Dutta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Phone:  60527,  Email: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hlinkClick r:id="rId2"/>
              </a:rPr>
              <a:t>bkdutta@iitkgp.ac.in</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hlinkClick r:id="rId3"/>
              </a:rPr>
              <a:t>binaykdutta@gmail.com</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5E19464-5FDE-42B8-A484-3C0AFD3C900D}"/>
              </a:ext>
            </a:extLst>
          </p:cNvPr>
          <p:cNvSpPr txBox="1"/>
          <p:nvPr/>
        </p:nvSpPr>
        <p:spPr>
          <a:xfrm>
            <a:off x="173245" y="6132333"/>
            <a:ext cx="113260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9900"/>
                </a:solidFill>
                <a:effectLst/>
                <a:uLnTx/>
                <a:uFillTx/>
                <a:latin typeface="Calibri" panose="020F0502020204030204"/>
                <a:ea typeface="+mn-ea"/>
                <a:cs typeface="+mn-cs"/>
              </a:rPr>
              <a:t>What is the Background of  such a Course?  A Supreme Court Order </a:t>
            </a:r>
          </a:p>
        </p:txBody>
      </p:sp>
      <p:sp>
        <p:nvSpPr>
          <p:cNvPr id="11" name="Rectangle 10">
            <a:extLst>
              <a:ext uri="{FF2B5EF4-FFF2-40B4-BE49-F238E27FC236}">
                <a16:creationId xmlns:a16="http://schemas.microsoft.com/office/drawing/2014/main" id="{F4BAE9A3-75F6-4455-9A59-FAC7D65846A2}"/>
              </a:ext>
            </a:extLst>
          </p:cNvPr>
          <p:cNvSpPr/>
          <p:nvPr/>
        </p:nvSpPr>
        <p:spPr>
          <a:xfrm>
            <a:off x="173246" y="2146014"/>
            <a:ext cx="5573129"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Intro Contd..,  Env Laws and regulations</a:t>
            </a:r>
          </a:p>
        </p:txBody>
      </p:sp>
      <p:sp>
        <p:nvSpPr>
          <p:cNvPr id="12" name="Rectangle 11">
            <a:extLst>
              <a:ext uri="{FF2B5EF4-FFF2-40B4-BE49-F238E27FC236}">
                <a16:creationId xmlns:a16="http://schemas.microsoft.com/office/drawing/2014/main" id="{AFEAE9D0-7949-4621-947E-CC8AEDC3CC21}"/>
              </a:ext>
            </a:extLst>
          </p:cNvPr>
          <p:cNvSpPr/>
          <p:nvPr/>
        </p:nvSpPr>
        <p:spPr>
          <a:xfrm>
            <a:off x="148969" y="2669920"/>
            <a:ext cx="6097567"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Water Pollution and Wastewater Treatment</a:t>
            </a:r>
          </a:p>
        </p:txBody>
      </p:sp>
      <p:sp>
        <p:nvSpPr>
          <p:cNvPr id="13" name="Rectangle 12">
            <a:extLst>
              <a:ext uri="{FF2B5EF4-FFF2-40B4-BE49-F238E27FC236}">
                <a16:creationId xmlns:a16="http://schemas.microsoft.com/office/drawing/2014/main" id="{05803A57-D66E-48D8-8873-FE9911E514B8}"/>
              </a:ext>
            </a:extLst>
          </p:cNvPr>
          <p:cNvSpPr/>
          <p:nvPr/>
        </p:nvSpPr>
        <p:spPr>
          <a:xfrm>
            <a:off x="176742" y="3202219"/>
            <a:ext cx="3477747"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Water and Wastewater</a:t>
            </a:r>
          </a:p>
        </p:txBody>
      </p:sp>
      <p:sp>
        <p:nvSpPr>
          <p:cNvPr id="14" name="Rectangle 13">
            <a:extLst>
              <a:ext uri="{FF2B5EF4-FFF2-40B4-BE49-F238E27FC236}">
                <a16:creationId xmlns:a16="http://schemas.microsoft.com/office/drawing/2014/main" id="{94672946-CC42-41D0-9387-C855F6D586F0}"/>
              </a:ext>
            </a:extLst>
          </p:cNvPr>
          <p:cNvSpPr/>
          <p:nvPr/>
        </p:nvSpPr>
        <p:spPr>
          <a:xfrm>
            <a:off x="148968" y="3634497"/>
            <a:ext cx="4513661"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Global environmental issues, Climate change, Sustainable Development</a:t>
            </a:r>
          </a:p>
        </p:txBody>
      </p:sp>
      <p:sp>
        <p:nvSpPr>
          <p:cNvPr id="15" name="Rectangle 14">
            <a:extLst>
              <a:ext uri="{FF2B5EF4-FFF2-40B4-BE49-F238E27FC236}">
                <a16:creationId xmlns:a16="http://schemas.microsoft.com/office/drawing/2014/main" id="{BEC1CF90-1D3B-4F5E-AA26-8F4BFA79C90A}"/>
              </a:ext>
            </a:extLst>
          </p:cNvPr>
          <p:cNvSpPr/>
          <p:nvPr/>
        </p:nvSpPr>
        <p:spPr>
          <a:xfrm>
            <a:off x="24277" y="4690702"/>
            <a:ext cx="2473626"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Noise Pollution</a:t>
            </a:r>
          </a:p>
        </p:txBody>
      </p:sp>
    </p:spTree>
    <p:extLst>
      <p:ext uri="{BB962C8B-B14F-4D97-AF65-F5344CB8AC3E}">
        <p14:creationId xmlns:p14="http://schemas.microsoft.com/office/powerpoint/2010/main" val="3244516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a:extLst>
              <a:ext uri="{FF2B5EF4-FFF2-40B4-BE49-F238E27FC236}">
                <a16:creationId xmlns:a16="http://schemas.microsoft.com/office/drawing/2014/main" id="{854C36C7-ABB6-4EEC-B256-CA129F5C0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236" y="740155"/>
            <a:ext cx="9892146" cy="49143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80B6774-6EC9-4617-B4C7-DABED6BF925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CB90675-0B2F-4136-ABAB-DE98F933E3F3}"/>
              </a:ext>
            </a:extLst>
          </p:cNvPr>
          <p:cNvSpPr/>
          <p:nvPr/>
        </p:nvSpPr>
        <p:spPr>
          <a:xfrm>
            <a:off x="1025236" y="5937478"/>
            <a:ext cx="9379528" cy="407035"/>
          </a:xfrm>
          <a:prstGeom prst="rect">
            <a:avLst/>
          </a:prstGeom>
        </p:spPr>
        <p:txBody>
          <a:bodyPr wrap="square">
            <a:spAutoFit/>
          </a:bodyPr>
          <a:lstStyle/>
          <a:p>
            <a:pPr>
              <a:lnSpc>
                <a:spcPct val="107000"/>
              </a:lnSpc>
            </a:pPr>
            <a:r>
              <a:rPr lang="en-US" sz="2000" b="1" dirty="0">
                <a:latin typeface="OpenSans"/>
                <a:ea typeface="Calibri" panose="020F0502020204030204" pitchFamily="34" charset="0"/>
                <a:cs typeface="OpenSans"/>
              </a:rPr>
              <a:t>Day became night on the afternoon of Monday (Aug. 19) in São Paulo, Brazil. </a:t>
            </a:r>
            <a:endParaRPr lang="en-US" sz="2000" b="1" dirty="0"/>
          </a:p>
        </p:txBody>
      </p:sp>
      <p:sp>
        <p:nvSpPr>
          <p:cNvPr id="6" name="TextBox 5">
            <a:extLst>
              <a:ext uri="{FF2B5EF4-FFF2-40B4-BE49-F238E27FC236}">
                <a16:creationId xmlns:a16="http://schemas.microsoft.com/office/drawing/2014/main" id="{02714BF6-1E06-4CBC-AA54-93AC470047BC}"/>
              </a:ext>
            </a:extLst>
          </p:cNvPr>
          <p:cNvSpPr txBox="1"/>
          <p:nvPr/>
        </p:nvSpPr>
        <p:spPr>
          <a:xfrm flipH="1">
            <a:off x="3578627" y="77069"/>
            <a:ext cx="4179917" cy="461665"/>
          </a:xfrm>
          <a:prstGeom prst="rect">
            <a:avLst/>
          </a:prstGeom>
          <a:noFill/>
        </p:spPr>
        <p:txBody>
          <a:bodyPr wrap="square" rtlCol="0">
            <a:spAutoFit/>
          </a:bodyPr>
          <a:lstStyle/>
          <a:p>
            <a:r>
              <a:rPr lang="en-US" sz="2400" b="1" dirty="0"/>
              <a:t>Forest Fire -  Amazon, 2019</a:t>
            </a:r>
          </a:p>
        </p:txBody>
      </p:sp>
    </p:spTree>
    <p:extLst>
      <p:ext uri="{BB962C8B-B14F-4D97-AF65-F5344CB8AC3E}">
        <p14:creationId xmlns:p14="http://schemas.microsoft.com/office/powerpoint/2010/main" val="227713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a:extLst>
              <a:ext uri="{FF2B5EF4-FFF2-40B4-BE49-F238E27FC236}">
                <a16:creationId xmlns:a16="http://schemas.microsoft.com/office/drawing/2014/main" id="{3F496341-3B20-4234-A2A1-47BBC3BCADB9}"/>
              </a:ext>
            </a:extLst>
          </p:cNvPr>
          <p:cNvSpPr txBox="1">
            <a:spLocks noChangeArrowheads="1"/>
          </p:cNvSpPr>
          <p:nvPr/>
        </p:nvSpPr>
        <p:spPr bwMode="auto">
          <a:xfrm>
            <a:off x="2438400" y="808035"/>
            <a:ext cx="7062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C00000"/>
                </a:solidFill>
                <a:effectLst/>
                <a:uLnTx/>
                <a:uFillTx/>
                <a:latin typeface="Calibri" panose="020F0502020204030204" pitchFamily="34" charset="0"/>
                <a:ea typeface="+mn-ea"/>
                <a:cs typeface="Arial" panose="020B0604020202020204" pitchFamily="34" charset="0"/>
              </a:rPr>
              <a:t>A FEW EXAMPLES OF DISASTROUS WATER POLLUTION</a:t>
            </a:r>
          </a:p>
        </p:txBody>
      </p:sp>
      <p:sp>
        <p:nvSpPr>
          <p:cNvPr id="3" name="Rectangle 2">
            <a:extLst>
              <a:ext uri="{FF2B5EF4-FFF2-40B4-BE49-F238E27FC236}">
                <a16:creationId xmlns:a16="http://schemas.microsoft.com/office/drawing/2014/main" id="{6587FBB4-6985-473B-8DC9-15F8BF76B9DE}"/>
              </a:ext>
            </a:extLst>
          </p:cNvPr>
          <p:cNvSpPr/>
          <p:nvPr/>
        </p:nvSpPr>
        <p:spPr>
          <a:xfrm>
            <a:off x="2438400" y="849311"/>
            <a:ext cx="7138988" cy="4619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53F4A7C-B717-426C-9533-B650A49FB93B}"/>
              </a:ext>
            </a:extLst>
          </p:cNvPr>
          <p:cNvSpPr txBox="1"/>
          <p:nvPr/>
        </p:nvSpPr>
        <p:spPr>
          <a:xfrm>
            <a:off x="475673" y="1379536"/>
            <a:ext cx="4572000" cy="5016500"/>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Calibri" panose="020F0502020204030204"/>
                <a:ea typeface="+mn-ea"/>
                <a:cs typeface="+mn-cs"/>
              </a:rPr>
              <a:t>Minamata</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 Disaster, </a:t>
            </a:r>
            <a:r>
              <a:rPr kumimoji="0" lang="en-US" altLang="ja-JP" sz="2000" b="0" i="0" u="none" strike="noStrike" kern="1200" cap="none" spc="0" normalizeH="0" baseline="0" noProof="0" dirty="0" err="1">
                <a:ln>
                  <a:noFill/>
                </a:ln>
                <a:solidFill>
                  <a:srgbClr val="FF0000"/>
                </a:solidFill>
                <a:effectLst/>
                <a:uLnTx/>
                <a:uFillTx/>
                <a:latin typeface="Calibri" panose="020F0502020204030204"/>
                <a:ea typeface="游ゴシック" panose="020B0400000000000000" pitchFamily="34" charset="-128"/>
                <a:cs typeface="+mn-cs"/>
              </a:rPr>
              <a:t>Minamata</a:t>
            </a:r>
            <a:r>
              <a:rPr kumimoji="0" lang="en-US" altLang="ja-JP" sz="2000" b="0"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34" charset="-128"/>
                <a:cs typeface="+mn-cs"/>
              </a:rPr>
              <a:t> Disease</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r>
              <a:rPr kumimoji="0" lang="en-US" altLang="ja-JP" sz="2000" b="0"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游ゴシック" panose="020B0400000000000000" pitchFamily="34" charset="-128"/>
                <a:cs typeface="+mn-cs"/>
              </a:rPr>
              <a:t>The most  massive</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pollution problem to strike Japan in the post WWII period.  A neurological  syndrome caused by </a:t>
            </a:r>
            <a:r>
              <a:rPr kumimoji="0" lang="en-US" altLang="ja-JP" sz="20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Calibri" panose="020F0502020204030204"/>
                <a:ea typeface="游ゴシック" panose="020B0400000000000000" pitchFamily="34" charset="-128"/>
                <a:cs typeface="+mn-cs"/>
              </a:rPr>
              <a:t>methyl mercury</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in the  industrial wastewater.  Continued from 1932 to 1968 (</a:t>
            </a:r>
            <a:r>
              <a:rPr kumimoji="0" lang="en-US" altLang="ja-JP" sz="20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36</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years) 2 cities   of </a:t>
            </a:r>
            <a:r>
              <a:rPr kumimoji="0" lang="en-US" altLang="ja-JP" sz="2000" b="1"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Minamata</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and </a:t>
            </a:r>
            <a:r>
              <a:rPr kumimoji="0" lang="en-US" altLang="ja-JP" sz="20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Niigata.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Mercury salts were released from  the Nippon </a:t>
            </a:r>
            <a:r>
              <a:rPr kumimoji="0" lang="en-US" altLang="ja-JP" sz="20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Chisso</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Corporation's </a:t>
            </a:r>
            <a:r>
              <a:rPr kumimoji="0" lang="en-US" altLang="ja-JP" sz="2000" b="0" i="0" u="none" strike="noStrike" kern="1200" cap="none" spc="0" normalizeH="0" baseline="0" noProof="0" dirty="0" err="1">
                <a:ln>
                  <a:noFill/>
                </a:ln>
                <a:solidFill>
                  <a:prstClr val="black"/>
                </a:solidFill>
                <a:effectLst/>
                <a:uLnTx/>
                <a:uFillTx/>
                <a:latin typeface="Calibri" panose="020F0502020204030204"/>
                <a:ea typeface="游ゴシック" panose="020B0400000000000000" pitchFamily="34" charset="-128"/>
                <a:cs typeface="+mn-cs"/>
              </a:rPr>
              <a:t>Minamata</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Chemical Factory The Showa-Denko’s   Niigata Chemical Factory.  2</a:t>
            </a:r>
            <a:r>
              <a:rPr kumimoji="0" lang="en-US" altLang="ja-JP" sz="2000" b="1"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,955</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victims (</a:t>
            </a:r>
            <a:r>
              <a:rPr kumimoji="0" lang="en-US" altLang="ja-JP" sz="2000" b="1"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2,009 people died</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over 2 million people consumed the fish contaminated with methyl mercury.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389" name="Picture 4" descr="ライブラリ - 585">
            <a:extLst>
              <a:ext uri="{FF2B5EF4-FFF2-40B4-BE49-F238E27FC236}">
                <a16:creationId xmlns:a16="http://schemas.microsoft.com/office/drawing/2014/main" id="{CECD8F8C-FEDC-43C2-A223-FCA8FFC3F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473" y="2452254"/>
            <a:ext cx="2572646" cy="292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9B48E82-4FE0-493F-8E8C-07F8C15ECB75}"/>
              </a:ext>
            </a:extLst>
          </p:cNvPr>
          <p:cNvSpPr/>
          <p:nvPr/>
        </p:nvSpPr>
        <p:spPr>
          <a:xfrm>
            <a:off x="323273" y="1639886"/>
            <a:ext cx="4876800" cy="47561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047FA81-D147-492F-8FFB-1A5DBA7AA053}"/>
              </a:ext>
            </a:extLst>
          </p:cNvPr>
          <p:cNvPicPr>
            <a:picLocks noChangeAspect="1"/>
          </p:cNvPicPr>
          <p:nvPr/>
        </p:nvPicPr>
        <p:blipFill>
          <a:blip r:embed="rId4"/>
          <a:stretch>
            <a:fillRect/>
          </a:stretch>
        </p:blipFill>
        <p:spPr>
          <a:xfrm>
            <a:off x="8077518" y="1580365"/>
            <a:ext cx="4077585" cy="3060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89"/>
                                        </p:tgtEl>
                                        <p:attrNameLst>
                                          <p:attrName>style.visibility</p:attrName>
                                        </p:attrNameLst>
                                      </p:cBhvr>
                                      <p:to>
                                        <p:strVal val="visible"/>
                                      </p:to>
                                    </p:set>
                                    <p:anim calcmode="lin" valueType="num">
                                      <p:cBhvr additive="base">
                                        <p:cTn id="13" dur="500" fill="hold"/>
                                        <p:tgtEl>
                                          <p:spTgt spid="16389"/>
                                        </p:tgtEl>
                                        <p:attrNameLst>
                                          <p:attrName>ppt_x</p:attrName>
                                        </p:attrNameLst>
                                      </p:cBhvr>
                                      <p:tavLst>
                                        <p:tav tm="0">
                                          <p:val>
                                            <p:strVal val="#ppt_x"/>
                                          </p:val>
                                        </p:tav>
                                        <p:tav tm="100000">
                                          <p:val>
                                            <p:strVal val="#ppt_x"/>
                                          </p:val>
                                        </p:tav>
                                      </p:tavLst>
                                    </p:anim>
                                    <p:anim calcmode="lin" valueType="num">
                                      <p:cBhvr additive="base">
                                        <p:cTn id="14" dur="500" fill="hold"/>
                                        <p:tgtEl>
                                          <p:spTgt spid="1638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517A2214-BA93-4929-A03B-D983F998D61D}"/>
              </a:ext>
            </a:extLst>
          </p:cNvPr>
          <p:cNvSpPr>
            <a:spLocks noChangeArrowheads="1"/>
          </p:cNvSpPr>
          <p:nvPr/>
        </p:nvSpPr>
        <p:spPr bwMode="auto">
          <a:xfrm>
            <a:off x="2566989" y="3224213"/>
            <a:ext cx="67325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9219" name="Rectangle 1">
            <a:extLst>
              <a:ext uri="{FF2B5EF4-FFF2-40B4-BE49-F238E27FC236}">
                <a16:creationId xmlns:a16="http://schemas.microsoft.com/office/drawing/2014/main" id="{B0B44508-608E-499E-A440-43BDD2C648E5}"/>
              </a:ext>
            </a:extLst>
          </p:cNvPr>
          <p:cNvSpPr>
            <a:spLocks noChangeArrowheads="1"/>
          </p:cNvSpPr>
          <p:nvPr/>
        </p:nvSpPr>
        <p:spPr bwMode="auto">
          <a:xfrm>
            <a:off x="5834900" y="4675466"/>
            <a:ext cx="30114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Pollution of our Water Bodies</a:t>
            </a:r>
          </a:p>
        </p:txBody>
      </p:sp>
      <p:pic>
        <p:nvPicPr>
          <p:cNvPr id="9220" name="Picture 7" descr="https://encrypted-tbn1.gstatic.com/images?q=tbn:ANd9GcTtl826eMQwnflMOf-WxpnBeEDFwagzZCXCAUbJqBKldc9VutpO">
            <a:extLst>
              <a:ext uri="{FF2B5EF4-FFF2-40B4-BE49-F238E27FC236}">
                <a16:creationId xmlns:a16="http://schemas.microsoft.com/office/drawing/2014/main" id="{57C33359-3030-4C1F-89F0-71A6E89C8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362" y="965624"/>
            <a:ext cx="4211638"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8" descr="https://encrypted-tbn3.gstatic.com/images?q=tbn:ANd9GcQKKLUHUIUpRb4Mzm6nIma7pBv3QLjd03S3O0k-iiUWMT0_N2al">
            <a:extLst>
              <a:ext uri="{FF2B5EF4-FFF2-40B4-BE49-F238E27FC236}">
                <a16:creationId xmlns:a16="http://schemas.microsoft.com/office/drawing/2014/main" id="{2D8548FE-A740-4547-BE46-9F9EB599E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5318" y="1456120"/>
            <a:ext cx="3687763"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descr="waterpollution-main_Full">
            <a:extLst>
              <a:ext uri="{FF2B5EF4-FFF2-40B4-BE49-F238E27FC236}">
                <a16:creationId xmlns:a16="http://schemas.microsoft.com/office/drawing/2014/main" id="{E6DE0294-E8DE-42AB-AFA5-CEFE7E1BE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484" y="3515241"/>
            <a:ext cx="2663825"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FFFF0ED-9DFC-4748-A6BE-9D595DC9350D}"/>
              </a:ext>
            </a:extLst>
          </p:cNvPr>
          <p:cNvSpPr txBox="1"/>
          <p:nvPr/>
        </p:nvSpPr>
        <p:spPr>
          <a:xfrm>
            <a:off x="5618051" y="5492266"/>
            <a:ext cx="60089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Pollution of the river Ganga is an enormous case.</a:t>
            </a:r>
          </a:p>
        </p:txBody>
      </p:sp>
      <p:sp>
        <p:nvSpPr>
          <p:cNvPr id="3" name="TextBox 2">
            <a:extLst>
              <a:ext uri="{FF2B5EF4-FFF2-40B4-BE49-F238E27FC236}">
                <a16:creationId xmlns:a16="http://schemas.microsoft.com/office/drawing/2014/main" id="{8889A1D3-2D43-49C3-85CD-79036EC2E0A6}"/>
              </a:ext>
            </a:extLst>
          </p:cNvPr>
          <p:cNvSpPr txBox="1"/>
          <p:nvPr/>
        </p:nvSpPr>
        <p:spPr>
          <a:xfrm>
            <a:off x="4635066" y="208241"/>
            <a:ext cx="6074498" cy="369332"/>
          </a:xfrm>
          <a:prstGeom prst="rect">
            <a:avLst/>
          </a:prstGeom>
          <a:noFill/>
        </p:spPr>
        <p:txBody>
          <a:bodyPr wrap="square" rtlCol="0">
            <a:spAutoFit/>
          </a:bodyPr>
          <a:lstStyle/>
          <a:p>
            <a:r>
              <a:rPr lang="en-US" b="1" dirty="0"/>
              <a:t>A Few Common Sights of Pollution of Water Bodies </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http://www.lenntech.com/images/exxonvaldez.gif">
            <a:extLst>
              <a:ext uri="{FF2B5EF4-FFF2-40B4-BE49-F238E27FC236}">
                <a16:creationId xmlns:a16="http://schemas.microsoft.com/office/drawing/2014/main" id="{6A19E7C0-08E0-40A4-BF27-3184D80BE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614" y="3611563"/>
            <a:ext cx="2517775"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3">
            <a:extLst>
              <a:ext uri="{FF2B5EF4-FFF2-40B4-BE49-F238E27FC236}">
                <a16:creationId xmlns:a16="http://schemas.microsoft.com/office/drawing/2014/main" id="{15833CB5-C8F3-45B0-80E7-6975E91D63C4}"/>
              </a:ext>
            </a:extLst>
          </p:cNvPr>
          <p:cNvSpPr txBox="1">
            <a:spLocks noChangeArrowheads="1"/>
          </p:cNvSpPr>
          <p:nvPr/>
        </p:nvSpPr>
        <p:spPr bwMode="auto">
          <a:xfrm>
            <a:off x="367869" y="1460235"/>
            <a:ext cx="1103442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There have been a number of  oil spills with catastrophic environmental effects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Arial" panose="020B0604020202020204" pitchFamily="34" charset="0"/>
              </a:rPr>
              <a:t>such as The 1967 black tides from the oil tanker Torrey Canyon that spilled 120,000 tons of crude at Sicily island;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en-US" sz="1800" b="1" i="0" u="none" strike="noStrike" kern="1200" cap="none" spc="0" normalizeH="0" baseline="0" noProof="0" dirty="0">
                <a:ln>
                  <a:noFill/>
                </a:ln>
                <a:solidFill>
                  <a:srgbClr val="0070C0"/>
                </a:solidFill>
                <a:effectLst/>
                <a:uLnTx/>
                <a:uFillTx/>
                <a:latin typeface="Calibri" panose="020F0502020204030204" pitchFamily="34" charset="0"/>
                <a:ea typeface="+mn-ea"/>
                <a:cs typeface="Arial" panose="020B0604020202020204" pitchFamily="34" charset="0"/>
              </a:rPr>
              <a:t>The Exxon Valdez  oil tanker spill near Alaska in 1989;</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The British Petroleum Oil Rig Explosion in 1910 and many others.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en-US" sz="1800" b="1" i="0" u="none" strike="noStrike" kern="1200" cap="none" spc="0" normalizeH="0" baseline="0" noProof="0" dirty="0">
                <a:ln>
                  <a:noFill/>
                </a:ln>
                <a:solidFill>
                  <a:srgbClr val="C00000"/>
                </a:solidFill>
                <a:effectLst/>
                <a:uLnTx/>
                <a:uFillTx/>
                <a:latin typeface="Calibri" panose="020F0502020204030204" pitchFamily="34" charset="0"/>
                <a:ea typeface="+mn-ea"/>
                <a:cs typeface="Arial" panose="020B0604020202020204" pitchFamily="34" charset="0"/>
              </a:rPr>
              <a:t>BP was fined about 20 billion $, the largest environmental fine in USA.</a:t>
            </a:r>
            <a:endParaRPr kumimoji="0" lang="en-US" altLang="en-US" sz="1800" b="0" i="0" u="none" strike="noStrike" kern="1200" cap="none" spc="0" normalizeH="0" baseline="0" noProof="0" dirty="0">
              <a:ln>
                <a:noFill/>
              </a:ln>
              <a:solidFill>
                <a:srgbClr val="C00000"/>
              </a:solidFill>
              <a:effectLst/>
              <a:uLnTx/>
              <a:uFillTx/>
              <a:latin typeface="Calibri" panose="020F0502020204030204" pitchFamily="34" charset="0"/>
              <a:ea typeface="+mn-ea"/>
              <a:cs typeface="Arial" panose="020B0604020202020204" pitchFamily="34" charset="0"/>
            </a:endParaRPr>
          </a:p>
        </p:txBody>
      </p:sp>
      <p:pic>
        <p:nvPicPr>
          <p:cNvPr id="18436" name="il_fi" descr="http://www.alaska-in-pictures.com/data/media/17/oil-spill_10882.jpg">
            <a:extLst>
              <a:ext uri="{FF2B5EF4-FFF2-40B4-BE49-F238E27FC236}">
                <a16:creationId xmlns:a16="http://schemas.microsoft.com/office/drawing/2014/main" id="{6F3161FD-78FA-4A86-BA52-1A69EA9C7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1" y="2908119"/>
            <a:ext cx="5014913" cy="331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a:extLst>
              <a:ext uri="{FF2B5EF4-FFF2-40B4-BE49-F238E27FC236}">
                <a16:creationId xmlns:a16="http://schemas.microsoft.com/office/drawing/2014/main" id="{FCD3DA81-2166-42E5-B66D-9FBA3DF1D66B}"/>
              </a:ext>
            </a:extLst>
          </p:cNvPr>
          <p:cNvSpPr txBox="1">
            <a:spLocks noChangeArrowheads="1"/>
          </p:cNvSpPr>
          <p:nvPr/>
        </p:nvSpPr>
        <p:spPr bwMode="auto">
          <a:xfrm>
            <a:off x="1725614" y="5902325"/>
            <a:ext cx="2713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Exxon-Valdez Oil Tanker</a:t>
            </a:r>
          </a:p>
        </p:txBody>
      </p:sp>
      <p:sp>
        <p:nvSpPr>
          <p:cNvPr id="18438" name="TextBox 6">
            <a:extLst>
              <a:ext uri="{FF2B5EF4-FFF2-40B4-BE49-F238E27FC236}">
                <a16:creationId xmlns:a16="http://schemas.microsoft.com/office/drawing/2014/main" id="{632ACE79-0D47-49E8-8141-159AE6015FDC}"/>
              </a:ext>
            </a:extLst>
          </p:cNvPr>
          <p:cNvSpPr txBox="1">
            <a:spLocks noChangeArrowheads="1"/>
          </p:cNvSpPr>
          <p:nvPr/>
        </p:nvSpPr>
        <p:spPr bwMode="auto">
          <a:xfrm>
            <a:off x="6681788" y="4811714"/>
            <a:ext cx="2330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Oil Spill cleanup acivity</a:t>
            </a:r>
          </a:p>
        </p:txBody>
      </p:sp>
      <p:sp>
        <p:nvSpPr>
          <p:cNvPr id="18439" name="TextBox 6">
            <a:extLst>
              <a:ext uri="{FF2B5EF4-FFF2-40B4-BE49-F238E27FC236}">
                <a16:creationId xmlns:a16="http://schemas.microsoft.com/office/drawing/2014/main" id="{245AAC70-4AF9-4F99-9373-C7765AC36CD2}"/>
              </a:ext>
            </a:extLst>
          </p:cNvPr>
          <p:cNvSpPr txBox="1">
            <a:spLocks noChangeArrowheads="1"/>
          </p:cNvSpPr>
          <p:nvPr/>
        </p:nvSpPr>
        <p:spPr bwMode="auto">
          <a:xfrm>
            <a:off x="2895600" y="227014"/>
            <a:ext cx="6216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rPr>
              <a:t>MARINE POLLUTION – THE OIL SPILL DISASTERS</a:t>
            </a:r>
          </a:p>
        </p:txBody>
      </p:sp>
      <p:sp>
        <p:nvSpPr>
          <p:cNvPr id="8" name="Rectangle 7">
            <a:extLst>
              <a:ext uri="{FF2B5EF4-FFF2-40B4-BE49-F238E27FC236}">
                <a16:creationId xmlns:a16="http://schemas.microsoft.com/office/drawing/2014/main" id="{AC008926-3B4E-4125-A325-50E7FE362328}"/>
              </a:ext>
            </a:extLst>
          </p:cNvPr>
          <p:cNvSpPr/>
          <p:nvPr/>
        </p:nvSpPr>
        <p:spPr>
          <a:xfrm>
            <a:off x="2819400" y="250031"/>
            <a:ext cx="6292850" cy="6111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41" name="TextBox 4">
            <a:extLst>
              <a:ext uri="{FF2B5EF4-FFF2-40B4-BE49-F238E27FC236}">
                <a16:creationId xmlns:a16="http://schemas.microsoft.com/office/drawing/2014/main" id="{8A29C00A-458C-423B-B0AB-9A3C4EB509B0}"/>
              </a:ext>
            </a:extLst>
          </p:cNvPr>
          <p:cNvSpPr txBox="1">
            <a:spLocks noChangeArrowheads="1"/>
          </p:cNvSpPr>
          <p:nvPr/>
        </p:nvSpPr>
        <p:spPr bwMode="auto">
          <a:xfrm>
            <a:off x="6719888" y="6194425"/>
            <a:ext cx="233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The Clean-up Work </a:t>
            </a:r>
          </a:p>
        </p:txBody>
      </p:sp>
      <p:sp>
        <p:nvSpPr>
          <p:cNvPr id="2" name="Rectangle 1">
            <a:extLst>
              <a:ext uri="{FF2B5EF4-FFF2-40B4-BE49-F238E27FC236}">
                <a16:creationId xmlns:a16="http://schemas.microsoft.com/office/drawing/2014/main" id="{8A3A3280-8C46-42A6-A3D6-8F8187F2A64D}"/>
              </a:ext>
            </a:extLst>
          </p:cNvPr>
          <p:cNvSpPr/>
          <p:nvPr/>
        </p:nvSpPr>
        <p:spPr>
          <a:xfrm>
            <a:off x="367869" y="951157"/>
            <a:ext cx="10826604" cy="400110"/>
          </a:xfrm>
          <a:prstGeom prst="rect">
            <a:avLst/>
          </a:prstGeom>
        </p:spPr>
        <p:txBody>
          <a:bodyPr wrap="square">
            <a:spAutoFit/>
          </a:bodyPr>
          <a:lstStyle/>
          <a:p>
            <a:r>
              <a:rPr lang="en-US" sz="2000" b="1" dirty="0">
                <a:latin typeface="PalatinoLinotype"/>
              </a:rPr>
              <a:t>It is estimated that 1.7 to 8.8 million metric tons of oil is released into global waters</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anim calcmode="lin" valueType="num">
                                      <p:cBhvr additive="base">
                                        <p:cTn id="7" dur="500" fill="hold"/>
                                        <p:tgtEl>
                                          <p:spTgt spid="18435"/>
                                        </p:tgtEl>
                                        <p:attrNameLst>
                                          <p:attrName>ppt_x</p:attrName>
                                        </p:attrNameLst>
                                      </p:cBhvr>
                                      <p:tavLst>
                                        <p:tav tm="0">
                                          <p:val>
                                            <p:strVal val="#ppt_x"/>
                                          </p:val>
                                        </p:tav>
                                        <p:tav tm="100000">
                                          <p:val>
                                            <p:strVal val="#ppt_x"/>
                                          </p:val>
                                        </p:tav>
                                      </p:tavLst>
                                    </p:anim>
                                    <p:anim calcmode="lin" valueType="num">
                                      <p:cBhvr additive="base">
                                        <p:cTn id="8" dur="500" fill="hold"/>
                                        <p:tgtEl>
                                          <p:spTgt spid="184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434"/>
                                        </p:tgtEl>
                                        <p:attrNameLst>
                                          <p:attrName>style.visibility</p:attrName>
                                        </p:attrNameLst>
                                      </p:cBhvr>
                                      <p:to>
                                        <p:strVal val="visible"/>
                                      </p:to>
                                    </p:set>
                                    <p:anim calcmode="lin" valueType="num">
                                      <p:cBhvr additive="base">
                                        <p:cTn id="12" dur="500" fill="hold"/>
                                        <p:tgtEl>
                                          <p:spTgt spid="18434"/>
                                        </p:tgtEl>
                                        <p:attrNameLst>
                                          <p:attrName>ppt_x</p:attrName>
                                        </p:attrNameLst>
                                      </p:cBhvr>
                                      <p:tavLst>
                                        <p:tav tm="0">
                                          <p:val>
                                            <p:strVal val="#ppt_x"/>
                                          </p:val>
                                        </p:tav>
                                        <p:tav tm="100000">
                                          <p:val>
                                            <p:strVal val="#ppt_x"/>
                                          </p:val>
                                        </p:tav>
                                      </p:tavLst>
                                    </p:anim>
                                    <p:anim calcmode="lin" valueType="num">
                                      <p:cBhvr additive="base">
                                        <p:cTn id="13"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437"/>
                                        </p:tgtEl>
                                        <p:attrNameLst>
                                          <p:attrName>style.visibility</p:attrName>
                                        </p:attrNameLst>
                                      </p:cBhvr>
                                      <p:to>
                                        <p:strVal val="visible"/>
                                      </p:to>
                                    </p:set>
                                    <p:anim calcmode="lin" valueType="num">
                                      <p:cBhvr additive="base">
                                        <p:cTn id="18" dur="500" fill="hold"/>
                                        <p:tgtEl>
                                          <p:spTgt spid="18437"/>
                                        </p:tgtEl>
                                        <p:attrNameLst>
                                          <p:attrName>ppt_x</p:attrName>
                                        </p:attrNameLst>
                                      </p:cBhvr>
                                      <p:tavLst>
                                        <p:tav tm="0">
                                          <p:val>
                                            <p:strVal val="#ppt_x"/>
                                          </p:val>
                                        </p:tav>
                                        <p:tav tm="100000">
                                          <p:val>
                                            <p:strVal val="#ppt_x"/>
                                          </p:val>
                                        </p:tav>
                                      </p:tavLst>
                                    </p:anim>
                                    <p:anim calcmode="lin" valueType="num">
                                      <p:cBhvr additive="base">
                                        <p:cTn id="19"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18436"/>
                                        </p:tgtEl>
                                        <p:attrNameLst>
                                          <p:attrName>style.visibility</p:attrName>
                                        </p:attrNameLst>
                                      </p:cBhvr>
                                      <p:to>
                                        <p:strVal val="visible"/>
                                      </p:to>
                                    </p:set>
                                    <p:anim calcmode="lin" valueType="num">
                                      <p:cBhvr additive="base">
                                        <p:cTn id="24" dur="500" fill="hold"/>
                                        <p:tgtEl>
                                          <p:spTgt spid="18436"/>
                                        </p:tgtEl>
                                        <p:attrNameLst>
                                          <p:attrName>ppt_x</p:attrName>
                                        </p:attrNameLst>
                                      </p:cBhvr>
                                      <p:tavLst>
                                        <p:tav tm="0">
                                          <p:val>
                                            <p:strVal val="1+#ppt_w/2"/>
                                          </p:val>
                                        </p:tav>
                                        <p:tav tm="100000">
                                          <p:val>
                                            <p:strVal val="#ppt_x"/>
                                          </p:val>
                                        </p:tav>
                                      </p:tavLst>
                                    </p:anim>
                                    <p:anim calcmode="lin" valueType="num">
                                      <p:cBhvr additive="base">
                                        <p:cTn id="25"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8441"/>
                                        </p:tgtEl>
                                        <p:attrNameLst>
                                          <p:attrName>style.visibility</p:attrName>
                                        </p:attrNameLst>
                                      </p:cBhvr>
                                      <p:to>
                                        <p:strVal val="visible"/>
                                      </p:to>
                                    </p:set>
                                    <p:anim calcmode="lin" valueType="num">
                                      <p:cBhvr additive="base">
                                        <p:cTn id="30" dur="500" fill="hold"/>
                                        <p:tgtEl>
                                          <p:spTgt spid="18441"/>
                                        </p:tgtEl>
                                        <p:attrNameLst>
                                          <p:attrName>ppt_x</p:attrName>
                                        </p:attrNameLst>
                                      </p:cBhvr>
                                      <p:tavLst>
                                        <p:tav tm="0">
                                          <p:val>
                                            <p:strVal val="#ppt_x"/>
                                          </p:val>
                                        </p:tav>
                                        <p:tav tm="100000">
                                          <p:val>
                                            <p:strVal val="#ppt_x"/>
                                          </p:val>
                                        </p:tav>
                                      </p:tavLst>
                                    </p:anim>
                                    <p:anim calcmode="lin" valueType="num">
                                      <p:cBhvr additive="base">
                                        <p:cTn id="31" dur="500" fill="hold"/>
                                        <p:tgtEl>
                                          <p:spTgt spid="184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8437" grpId="0"/>
      <p:bldP spid="184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http://www.lenntech.com/images/piperalpha.jpg">
            <a:extLst>
              <a:ext uri="{FF2B5EF4-FFF2-40B4-BE49-F238E27FC236}">
                <a16:creationId xmlns:a16="http://schemas.microsoft.com/office/drawing/2014/main" id="{9A64032C-6B0F-4FF3-BE3A-48A092772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801"/>
            <a:ext cx="2719388"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2">
            <a:extLst>
              <a:ext uri="{FF2B5EF4-FFF2-40B4-BE49-F238E27FC236}">
                <a16:creationId xmlns:a16="http://schemas.microsoft.com/office/drawing/2014/main" id="{D91D2B80-4F83-44E6-82E6-75AFDBCF9930}"/>
              </a:ext>
            </a:extLst>
          </p:cNvPr>
          <p:cNvSpPr txBox="1">
            <a:spLocks noChangeArrowheads="1"/>
          </p:cNvSpPr>
          <p:nvPr/>
        </p:nvSpPr>
        <p:spPr bwMode="auto">
          <a:xfrm>
            <a:off x="3505200" y="3124200"/>
            <a:ext cx="3817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BP Oil Rig ablaze in Gulf of Mexico</a:t>
            </a:r>
          </a:p>
        </p:txBody>
      </p:sp>
      <p:pic>
        <p:nvPicPr>
          <p:cNvPr id="19460" name="il_fi" descr="http://media.treehugger.com/assets/images/2011/10/burning-oil-rig-explosion-fire-photo11.jpg">
            <a:extLst>
              <a:ext uri="{FF2B5EF4-FFF2-40B4-BE49-F238E27FC236}">
                <a16:creationId xmlns:a16="http://schemas.microsoft.com/office/drawing/2014/main" id="{62013273-CADE-4B31-B012-59D6F6B81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263" y="315913"/>
            <a:ext cx="27559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il_fi" descr="http://www.businessinsider.com/image/4c0969207f8b9a3b04470000/oil-spill-june-4-2010.jpg">
            <a:extLst>
              <a:ext uri="{FF2B5EF4-FFF2-40B4-BE49-F238E27FC236}">
                <a16:creationId xmlns:a16="http://schemas.microsoft.com/office/drawing/2014/main" id="{2CA192A9-E776-4F57-BE5B-CA55F2DA1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733800"/>
            <a:ext cx="2514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5">
            <a:extLst>
              <a:ext uri="{FF2B5EF4-FFF2-40B4-BE49-F238E27FC236}">
                <a16:creationId xmlns:a16="http://schemas.microsoft.com/office/drawing/2014/main" id="{7C09F829-FCE2-42BF-A006-3C0E0A5457DB}"/>
              </a:ext>
            </a:extLst>
          </p:cNvPr>
          <p:cNvSpPr>
            <a:spLocks noChangeArrowheads="1"/>
          </p:cNvSpPr>
          <p:nvPr/>
        </p:nvSpPr>
        <p:spPr bwMode="auto">
          <a:xfrm>
            <a:off x="1881189" y="5792789"/>
            <a:ext cx="2706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800" b="1" i="0" u="none"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rPr>
              <a:t>An oiled bird on the beach</a:t>
            </a:r>
            <a:endParaRPr kumimoji="0" lang="en-US" altLang="en-US" sz="1800" b="1" i="0" u="none"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endParaRPr>
          </a:p>
        </p:txBody>
      </p:sp>
      <p:pic>
        <p:nvPicPr>
          <p:cNvPr id="19463" name="il_fi" descr="http://scm-l3.technorati.com/10/05/25/13209/oil-spill.jpg">
            <a:extLst>
              <a:ext uri="{FF2B5EF4-FFF2-40B4-BE49-F238E27FC236}">
                <a16:creationId xmlns:a16="http://schemas.microsoft.com/office/drawing/2014/main" id="{D6B74908-8441-4D8D-BE90-BAAC12C883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114" y="3767139"/>
            <a:ext cx="257968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il_fi" descr="http://www.scientificamerican.com/media/inline/oil-spills-the-media-and-industry_1.jpg">
            <a:extLst>
              <a:ext uri="{FF2B5EF4-FFF2-40B4-BE49-F238E27FC236}">
                <a16:creationId xmlns:a16="http://schemas.microsoft.com/office/drawing/2014/main" id="{0AB7898C-07CC-4004-BD9F-0AA262DC63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2063" y="301626"/>
            <a:ext cx="179705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9" descr="http://www.gard.no/ikbViewer/Content/20739732/attr=4B00940D541E4F13B744317F85DF1F3B/oil-boom2.jpg">
            <a:extLst>
              <a:ext uri="{FF2B5EF4-FFF2-40B4-BE49-F238E27FC236}">
                <a16:creationId xmlns:a16="http://schemas.microsoft.com/office/drawing/2014/main" id="{B28A9C0A-84E5-4ECE-908C-1D627A09E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2050" y="3048001"/>
            <a:ext cx="28194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Rectangle 5">
            <a:extLst>
              <a:ext uri="{FF2B5EF4-FFF2-40B4-BE49-F238E27FC236}">
                <a16:creationId xmlns:a16="http://schemas.microsoft.com/office/drawing/2014/main" id="{CF088889-9C7D-4DB4-8C38-3D2F2B40E752}"/>
              </a:ext>
            </a:extLst>
          </p:cNvPr>
          <p:cNvSpPr>
            <a:spLocks noChangeArrowheads="1"/>
          </p:cNvSpPr>
          <p:nvPr/>
        </p:nvSpPr>
        <p:spPr bwMode="auto">
          <a:xfrm>
            <a:off x="8267700" y="6129339"/>
            <a:ext cx="1735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en-US" sz="1800" b="1" i="0" u="none"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rPr>
              <a:t>Oil spill cleaning</a:t>
            </a:r>
            <a:endParaRPr kumimoji="0" lang="en-US" altLang="en-US" sz="1800" b="1" i="0" u="none"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3372B-5A1B-45B8-997A-5F0968FEA305}"/>
              </a:ext>
            </a:extLst>
          </p:cNvPr>
          <p:cNvSpPr txBox="1"/>
          <p:nvPr/>
        </p:nvSpPr>
        <p:spPr>
          <a:xfrm>
            <a:off x="900545" y="180108"/>
            <a:ext cx="103909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Burning Iranian Oil Tanker Sinks in East China Sea in January, 2018 </a:t>
            </a:r>
          </a:p>
        </p:txBody>
      </p:sp>
      <p:pic>
        <p:nvPicPr>
          <p:cNvPr id="3" name="Picture 2">
            <a:extLst>
              <a:ext uri="{FF2B5EF4-FFF2-40B4-BE49-F238E27FC236}">
                <a16:creationId xmlns:a16="http://schemas.microsoft.com/office/drawing/2014/main" id="{C43883E4-83DC-4466-A0FF-F356DC72F6C8}"/>
              </a:ext>
            </a:extLst>
          </p:cNvPr>
          <p:cNvPicPr>
            <a:picLocks noChangeAspect="1"/>
          </p:cNvPicPr>
          <p:nvPr/>
        </p:nvPicPr>
        <p:blipFill>
          <a:blip r:embed="rId2"/>
          <a:stretch>
            <a:fillRect/>
          </a:stretch>
        </p:blipFill>
        <p:spPr>
          <a:xfrm>
            <a:off x="445478" y="936481"/>
            <a:ext cx="5905500" cy="3543300"/>
          </a:xfrm>
          <a:prstGeom prst="rect">
            <a:avLst/>
          </a:prstGeom>
        </p:spPr>
      </p:pic>
      <p:sp>
        <p:nvSpPr>
          <p:cNvPr id="4" name="Rectangle 3">
            <a:extLst>
              <a:ext uri="{FF2B5EF4-FFF2-40B4-BE49-F238E27FC236}">
                <a16:creationId xmlns:a16="http://schemas.microsoft.com/office/drawing/2014/main" id="{7D6A81A4-94CE-47D5-AEC6-A329A0DA9264}"/>
              </a:ext>
            </a:extLst>
          </p:cNvPr>
          <p:cNvSpPr/>
          <p:nvPr/>
        </p:nvSpPr>
        <p:spPr>
          <a:xfrm>
            <a:off x="6724502" y="936481"/>
            <a:ext cx="484404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67676"/>
                </a:solidFill>
                <a:effectLst/>
                <a:uLnTx/>
                <a:uFillTx/>
                <a:latin typeface="Guardian Text Sans Web"/>
                <a:ea typeface="+mn-ea"/>
                <a:cs typeface="+mn-cs"/>
              </a:rPr>
              <a:t>Smoke and flames coming from the oil tanker </a:t>
            </a:r>
            <a:r>
              <a:rPr kumimoji="0" lang="en-US" sz="2400" b="1" i="0" u="none" strike="noStrike" kern="1200" cap="none" spc="0" normalizeH="0" baseline="0" noProof="0" dirty="0">
                <a:ln>
                  <a:noFill/>
                </a:ln>
                <a:solidFill>
                  <a:srgbClr val="FF0000"/>
                </a:solidFill>
                <a:effectLst/>
                <a:uLnTx/>
                <a:uFillTx/>
                <a:latin typeface="Guardian Text Sans Web"/>
                <a:ea typeface="+mn-ea"/>
                <a:cs typeface="+mn-cs"/>
              </a:rPr>
              <a:t>The Sanchi </a:t>
            </a:r>
            <a:r>
              <a:rPr kumimoji="0" lang="en-US" sz="2400" b="1" i="0" u="none" strike="noStrike" kern="1200" cap="none" spc="0" normalizeH="0" baseline="0" noProof="0" dirty="0">
                <a:ln>
                  <a:noFill/>
                </a:ln>
                <a:solidFill>
                  <a:srgbClr val="767676"/>
                </a:solidFill>
                <a:effectLst/>
                <a:uLnTx/>
                <a:uFillTx/>
                <a:latin typeface="Guardian Text Sans Web"/>
                <a:ea typeface="+mn-ea"/>
                <a:cs typeface="+mn-cs"/>
              </a:rPr>
              <a:t>at sea off the coast of China. </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7CAE61C-5DA7-4DCA-A119-CE07798A5177}"/>
              </a:ext>
            </a:extLst>
          </p:cNvPr>
          <p:cNvSpPr/>
          <p:nvPr/>
        </p:nvSpPr>
        <p:spPr>
          <a:xfrm>
            <a:off x="6590060" y="2571566"/>
            <a:ext cx="532227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21212"/>
                </a:solidFill>
                <a:effectLst/>
                <a:uLnTx/>
                <a:uFillTx/>
                <a:latin typeface="Guardian Text Egyptian Web"/>
                <a:ea typeface="+mn-ea"/>
                <a:cs typeface="+mn-cs"/>
              </a:rPr>
              <a:t>It burst into flames and sunk, eight days after a collision with a cargo ship off the coast of </a:t>
            </a:r>
            <a:r>
              <a:rPr kumimoji="0" lang="en-US" sz="2000" b="1" i="0" u="none" strike="noStrike" kern="1200" cap="none" spc="0" normalizeH="0" baseline="0" noProof="0" dirty="0">
                <a:ln>
                  <a:noFill/>
                </a:ln>
                <a:solidFill>
                  <a:srgbClr val="AB0613"/>
                </a:solidFill>
                <a:effectLst/>
                <a:uLnTx/>
                <a:uFillTx/>
                <a:latin typeface="Guardian Text Egyptian Web"/>
                <a:ea typeface="+mn-ea"/>
                <a:cs typeface="+mn-cs"/>
                <a:hlinkClick r:id="rId3"/>
              </a:rPr>
              <a:t>China</a:t>
            </a:r>
            <a:r>
              <a:rPr kumimoji="0" lang="en-US" sz="2000" b="1" i="0" u="none" strike="noStrike" kern="1200" cap="none" spc="0" normalizeH="0" baseline="0" noProof="0" dirty="0">
                <a:ln>
                  <a:noFill/>
                </a:ln>
                <a:solidFill>
                  <a:srgbClr val="121212"/>
                </a:solidFill>
                <a:effectLst/>
                <a:uLnTx/>
                <a:uFillTx/>
                <a:latin typeface="Guardian Text Egyptian Web"/>
                <a:ea typeface="+mn-ea"/>
                <a:cs typeface="+mn-cs"/>
              </a:rPr>
              <a: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98FEE72-81CF-4B9E-B5D9-3D782B8C89C9}"/>
              </a:ext>
            </a:extLst>
          </p:cNvPr>
          <p:cNvSpPr/>
          <p:nvPr/>
        </p:nvSpPr>
        <p:spPr>
          <a:xfrm>
            <a:off x="776286" y="4712934"/>
            <a:ext cx="10953751"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21212"/>
                </a:solidFill>
                <a:effectLst/>
                <a:uLnTx/>
                <a:uFillTx/>
                <a:latin typeface="Guardian Text Egyptian Web"/>
                <a:ea typeface="+mn-ea"/>
                <a:cs typeface="+mn-cs"/>
              </a:rPr>
              <a:t>Thirty crewmen died. Chinese officials have played down fears of a major environmental disaster.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21212"/>
                </a:solidFill>
                <a:effectLst/>
                <a:uLnTx/>
                <a:uFillTx/>
                <a:latin typeface="Guardian Text Egyptian Web"/>
                <a:ea typeface="+mn-ea"/>
                <a:cs typeface="+mn-cs"/>
              </a:rPr>
              <a:t>The Sanchi was carrying 136,000 </a:t>
            </a:r>
            <a:r>
              <a:rPr kumimoji="0" lang="en-US" sz="2400" b="1" i="0" u="none" strike="noStrike" kern="1200" cap="none" spc="0" normalizeH="0" baseline="0" noProof="0" dirty="0" err="1">
                <a:ln>
                  <a:noFill/>
                </a:ln>
                <a:solidFill>
                  <a:srgbClr val="121212"/>
                </a:solidFill>
                <a:effectLst/>
                <a:uLnTx/>
                <a:uFillTx/>
                <a:latin typeface="Guardian Text Egyptian Web"/>
                <a:ea typeface="+mn-ea"/>
                <a:cs typeface="+mn-cs"/>
              </a:rPr>
              <a:t>tonnes</a:t>
            </a:r>
            <a:r>
              <a:rPr kumimoji="0" lang="en-US" sz="2400" b="1" i="0" u="none" strike="noStrike" kern="1200" cap="none" spc="0" normalizeH="0" baseline="0" noProof="0" dirty="0">
                <a:ln>
                  <a:noFill/>
                </a:ln>
                <a:solidFill>
                  <a:srgbClr val="121212"/>
                </a:solidFill>
                <a:effectLst/>
                <a:uLnTx/>
                <a:uFillTx/>
                <a:latin typeface="Guardian Text Egyptian Web"/>
                <a:ea typeface="+mn-ea"/>
                <a:cs typeface="+mn-cs"/>
              </a:rPr>
              <a:t> of light crude oil from </a:t>
            </a:r>
            <a:r>
              <a:rPr kumimoji="0" lang="en-US" sz="2400" b="1" i="0" u="none" strike="noStrike" kern="1200" cap="none" spc="0" normalizeH="0" baseline="0" noProof="0" dirty="0">
                <a:ln>
                  <a:noFill/>
                </a:ln>
                <a:solidFill>
                  <a:srgbClr val="AB0613"/>
                </a:solidFill>
                <a:effectLst/>
                <a:uLnTx/>
                <a:uFillTx/>
                <a:latin typeface="Guardian Text Egyptian Web"/>
                <a:ea typeface="+mn-ea"/>
                <a:cs typeface="+mn-cs"/>
                <a:hlinkClick r:id="rId4"/>
              </a:rPr>
              <a:t>Iran</a:t>
            </a:r>
            <a:r>
              <a:rPr kumimoji="0" lang="en-US" sz="2400" b="1" i="0" u="none" strike="noStrike" kern="1200" cap="none" spc="0" normalizeH="0" baseline="0" noProof="0" dirty="0">
                <a:ln>
                  <a:noFill/>
                </a:ln>
                <a:solidFill>
                  <a:srgbClr val="121212"/>
                </a:solidFill>
                <a:effectLst/>
                <a:uLnTx/>
                <a:uFillTx/>
                <a:latin typeface="Guardian Text Egyptian Web"/>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21212"/>
                </a:solidFill>
                <a:effectLst/>
                <a:uLnTx/>
                <a:uFillTx/>
                <a:latin typeface="Guardian Text Egyptian Web"/>
                <a:ea typeface="+mn-ea"/>
                <a:cs typeface="+mn-cs"/>
              </a:rPr>
              <a:t>The smoke reached a height of 800-1000 meter </a:t>
            </a:r>
          </a:p>
        </p:txBody>
      </p:sp>
    </p:spTree>
    <p:extLst>
      <p:ext uri="{BB962C8B-B14F-4D97-AF65-F5344CB8AC3E}">
        <p14:creationId xmlns:p14="http://schemas.microsoft.com/office/powerpoint/2010/main" val="8982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11E83-C7A2-40DC-A58D-19A11769CBC6}"/>
              </a:ext>
            </a:extLst>
          </p:cNvPr>
          <p:cNvSpPr txBox="1"/>
          <p:nvPr/>
        </p:nvSpPr>
        <p:spPr>
          <a:xfrm>
            <a:off x="4789714" y="188685"/>
            <a:ext cx="3483429" cy="461665"/>
          </a:xfrm>
          <a:prstGeom prst="rect">
            <a:avLst/>
          </a:prstGeom>
          <a:noFill/>
        </p:spPr>
        <p:txBody>
          <a:bodyPr wrap="square" rtlCol="0">
            <a:spAutoFit/>
          </a:bodyPr>
          <a:lstStyle/>
          <a:p>
            <a:r>
              <a:rPr lang="en-US" sz="2400" b="1" dirty="0"/>
              <a:t>Soil Pollution Examples</a:t>
            </a:r>
          </a:p>
        </p:txBody>
      </p:sp>
      <p:sp>
        <p:nvSpPr>
          <p:cNvPr id="3" name="TextBox 2">
            <a:extLst>
              <a:ext uri="{FF2B5EF4-FFF2-40B4-BE49-F238E27FC236}">
                <a16:creationId xmlns:a16="http://schemas.microsoft.com/office/drawing/2014/main" id="{162EED09-AF6E-4DFD-95F3-1686426623F0}"/>
              </a:ext>
            </a:extLst>
          </p:cNvPr>
          <p:cNvSpPr txBox="1"/>
          <p:nvPr/>
        </p:nvSpPr>
        <p:spPr>
          <a:xfrm>
            <a:off x="246743" y="775041"/>
            <a:ext cx="11945257" cy="5570756"/>
          </a:xfrm>
          <a:prstGeom prst="rect">
            <a:avLst/>
          </a:prstGeom>
          <a:noFill/>
        </p:spPr>
        <p:txBody>
          <a:bodyPr wrap="square" rtlCol="0">
            <a:spAutoFit/>
          </a:bodyPr>
          <a:lstStyle/>
          <a:p>
            <a:r>
              <a:rPr lang="en-US" sz="2400" b="1" dirty="0">
                <a:solidFill>
                  <a:srgbClr val="C00000"/>
                </a:solidFill>
              </a:rPr>
              <a:t>Love Canal Case in USA</a:t>
            </a:r>
          </a:p>
          <a:p>
            <a:r>
              <a:rPr lang="en-US" sz="2000" b="1" dirty="0"/>
              <a:t>1896  William Love begins digging a canal between upper and lower </a:t>
            </a:r>
            <a:r>
              <a:rPr lang="en-US" sz="2000" b="1" dirty="0" err="1"/>
              <a:t>Niagra</a:t>
            </a:r>
            <a:r>
              <a:rPr lang="en-US" sz="2000" b="1" dirty="0"/>
              <a:t> river to generate hydro-electricity for the local industry.  The project was abandoned halfway.</a:t>
            </a:r>
          </a:p>
          <a:p>
            <a:r>
              <a:rPr lang="en-US" sz="2000" b="1" dirty="0"/>
              <a:t>1942  A local chemical company starts dumping toxic wastes into the canal and this continues for several years. An estimated 21,000 tons of acids, pesticides and other toxic wastes filled in old drums  goes into the canal.  The area was covered with clay.  By 1970, a school was built on the clay-covered dump site.  Many people built home there.  Soon the people fell sick with mysterious disease.  There were many cases of birth defect in children.  Eventually it was found that most of the sick people had cancer.  The Government was alerted. </a:t>
            </a:r>
            <a:r>
              <a:rPr lang="en-US" b="1" dirty="0"/>
              <a:t>The government bought the houses and the Love Canal was declared a disaster area. It took 20 years and $250 million to</a:t>
            </a:r>
          </a:p>
          <a:p>
            <a:r>
              <a:rPr lang="en-US" b="1" dirty="0"/>
              <a:t>clean up Love Canal. </a:t>
            </a:r>
          </a:p>
          <a:p>
            <a:endParaRPr lang="en-US" sz="1600" b="1" dirty="0"/>
          </a:p>
          <a:p>
            <a:r>
              <a:rPr lang="en-US" sz="2400" b="1" dirty="0">
                <a:solidFill>
                  <a:srgbClr val="C00000"/>
                </a:solidFill>
              </a:rPr>
              <a:t>Contaminated sites in India</a:t>
            </a:r>
          </a:p>
          <a:p>
            <a:r>
              <a:rPr lang="en-US" sz="2000" b="1" dirty="0"/>
              <a:t>There are many contaminated sites in India.  The contaminants are Cr(VI), Copper compounds, pesticides, Polynuclear hydrocarbons (such as naphthalene).  An inventory was prepared by a group of companies led by COWI of Denmark under a World Bank funded project.  The report called  “Inventory and Mapping of Contaminated Sites in </a:t>
            </a:r>
            <a:r>
              <a:rPr lang="en-US" sz="2000" b="1" dirty="0" err="1"/>
              <a:t>Inda</a:t>
            </a:r>
            <a:r>
              <a:rPr lang="en-US" sz="2000" b="1" dirty="0"/>
              <a:t>” was prepared in 2015.  All these substances have acute health effects and many of them are carcinogenic.  Decontamination  of soil of these sites is being planned at the Govt level.</a:t>
            </a:r>
          </a:p>
          <a:p>
            <a:r>
              <a:rPr lang="en-US" sz="1600" b="1" dirty="0"/>
              <a:t> </a:t>
            </a:r>
            <a:r>
              <a:rPr lang="en-US" sz="1600" b="1" dirty="0">
                <a:solidFill>
                  <a:srgbClr val="C00000"/>
                </a:solidFill>
              </a:rPr>
              <a:t>  </a:t>
            </a:r>
          </a:p>
        </p:txBody>
      </p:sp>
    </p:spTree>
    <p:extLst>
      <p:ext uri="{BB962C8B-B14F-4D97-AF65-F5344CB8AC3E}">
        <p14:creationId xmlns:p14="http://schemas.microsoft.com/office/powerpoint/2010/main" val="2629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87A8F4-1C42-4790-8990-EC6D762293D7}"/>
              </a:ext>
            </a:extLst>
          </p:cNvPr>
          <p:cNvPicPr>
            <a:picLocks noChangeAspect="1"/>
          </p:cNvPicPr>
          <p:nvPr/>
        </p:nvPicPr>
        <p:blipFill>
          <a:blip r:embed="rId2"/>
          <a:stretch>
            <a:fillRect/>
          </a:stretch>
        </p:blipFill>
        <p:spPr>
          <a:xfrm>
            <a:off x="604638" y="189920"/>
            <a:ext cx="4757070" cy="2942016"/>
          </a:xfrm>
          <a:prstGeom prst="rect">
            <a:avLst/>
          </a:prstGeom>
        </p:spPr>
      </p:pic>
      <p:pic>
        <p:nvPicPr>
          <p:cNvPr id="3" name="Picture 2">
            <a:extLst>
              <a:ext uri="{FF2B5EF4-FFF2-40B4-BE49-F238E27FC236}">
                <a16:creationId xmlns:a16="http://schemas.microsoft.com/office/drawing/2014/main" id="{CF6CFD04-0CB2-4B6D-B828-EFDCB69869A3}"/>
              </a:ext>
            </a:extLst>
          </p:cNvPr>
          <p:cNvPicPr>
            <a:picLocks noChangeAspect="1"/>
          </p:cNvPicPr>
          <p:nvPr/>
        </p:nvPicPr>
        <p:blipFill>
          <a:blip r:embed="rId3"/>
          <a:stretch>
            <a:fillRect/>
          </a:stretch>
        </p:blipFill>
        <p:spPr>
          <a:xfrm>
            <a:off x="6994436" y="670060"/>
            <a:ext cx="4592926" cy="3422157"/>
          </a:xfrm>
          <a:prstGeom prst="rect">
            <a:avLst/>
          </a:prstGeom>
        </p:spPr>
      </p:pic>
      <p:pic>
        <p:nvPicPr>
          <p:cNvPr id="4" name="Picture 3">
            <a:extLst>
              <a:ext uri="{FF2B5EF4-FFF2-40B4-BE49-F238E27FC236}">
                <a16:creationId xmlns:a16="http://schemas.microsoft.com/office/drawing/2014/main" id="{8E762EC9-42A5-45D5-8B3B-3F5D775C947C}"/>
              </a:ext>
            </a:extLst>
          </p:cNvPr>
          <p:cNvPicPr>
            <a:picLocks noChangeAspect="1"/>
          </p:cNvPicPr>
          <p:nvPr/>
        </p:nvPicPr>
        <p:blipFill>
          <a:blip r:embed="rId4"/>
          <a:stretch>
            <a:fillRect/>
          </a:stretch>
        </p:blipFill>
        <p:spPr>
          <a:xfrm>
            <a:off x="754929" y="3429000"/>
            <a:ext cx="4592926" cy="3422157"/>
          </a:xfrm>
          <a:prstGeom prst="rect">
            <a:avLst/>
          </a:prstGeom>
        </p:spPr>
      </p:pic>
      <p:sp>
        <p:nvSpPr>
          <p:cNvPr id="5" name="TextBox 4">
            <a:extLst>
              <a:ext uri="{FF2B5EF4-FFF2-40B4-BE49-F238E27FC236}">
                <a16:creationId xmlns:a16="http://schemas.microsoft.com/office/drawing/2014/main" id="{690A8C96-58AA-40D8-9E47-3843FE91D702}"/>
              </a:ext>
            </a:extLst>
          </p:cNvPr>
          <p:cNvSpPr txBox="1"/>
          <p:nvPr/>
        </p:nvSpPr>
        <p:spPr>
          <a:xfrm>
            <a:off x="6289964" y="4668982"/>
            <a:ext cx="514710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Chromium-contaminated sites near the Krebs and </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Cies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Chromate manufacturing plant in Orissa</a:t>
            </a:r>
          </a:p>
        </p:txBody>
      </p:sp>
    </p:spTree>
    <p:extLst>
      <p:ext uri="{BB962C8B-B14F-4D97-AF65-F5344CB8AC3E}">
        <p14:creationId xmlns:p14="http://schemas.microsoft.com/office/powerpoint/2010/main" val="1674330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D4B87D-9B91-49DF-9F11-AE41B585CDAB}"/>
              </a:ext>
            </a:extLst>
          </p:cNvPr>
          <p:cNvPicPr>
            <a:picLocks noChangeAspect="1"/>
          </p:cNvPicPr>
          <p:nvPr/>
        </p:nvPicPr>
        <p:blipFill>
          <a:blip r:embed="rId2"/>
          <a:stretch>
            <a:fillRect/>
          </a:stretch>
        </p:blipFill>
        <p:spPr>
          <a:xfrm>
            <a:off x="1699675" y="83882"/>
            <a:ext cx="5439849" cy="6690235"/>
          </a:xfrm>
          <a:prstGeom prst="rect">
            <a:avLst/>
          </a:prstGeom>
        </p:spPr>
      </p:pic>
      <p:sp>
        <p:nvSpPr>
          <p:cNvPr id="3" name="Rectangle 2">
            <a:extLst>
              <a:ext uri="{FF2B5EF4-FFF2-40B4-BE49-F238E27FC236}">
                <a16:creationId xmlns:a16="http://schemas.microsoft.com/office/drawing/2014/main" id="{31CABD69-164E-453C-994A-F9E6837B59D7}"/>
              </a:ext>
            </a:extLst>
          </p:cNvPr>
          <p:cNvSpPr/>
          <p:nvPr/>
        </p:nvSpPr>
        <p:spPr>
          <a:xfrm>
            <a:off x="7315271" y="3429000"/>
            <a:ext cx="4031602" cy="1200329"/>
          </a:xfrm>
          <a:prstGeom prst="rect">
            <a:avLst/>
          </a:prstGeom>
        </p:spPr>
        <p:txBody>
          <a:bodyPr wrap="square">
            <a:spAutoFit/>
          </a:bodyPr>
          <a:lstStyle/>
          <a:p>
            <a:r>
              <a:rPr lang="en-US" sz="2400" b="1" i="1" dirty="0">
                <a:latin typeface="Arial" panose="020B0604020202020204" pitchFamily="34" charset="0"/>
              </a:rPr>
              <a:t>Location of the 320 probably contaminated sites in India</a:t>
            </a:r>
            <a:endParaRPr lang="en-US" sz="2400" b="1" dirty="0"/>
          </a:p>
        </p:txBody>
      </p:sp>
    </p:spTree>
    <p:extLst>
      <p:ext uri="{BB962C8B-B14F-4D97-AF65-F5344CB8AC3E}">
        <p14:creationId xmlns:p14="http://schemas.microsoft.com/office/powerpoint/2010/main" val="3799697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CA1732-0B01-4D84-A86D-501770E7F737}"/>
              </a:ext>
            </a:extLst>
          </p:cNvPr>
          <p:cNvSpPr/>
          <p:nvPr/>
        </p:nvSpPr>
        <p:spPr>
          <a:xfrm>
            <a:off x="0" y="145137"/>
            <a:ext cx="11841480" cy="6693435"/>
          </a:xfrm>
          <a:prstGeom prst="rect">
            <a:avLst/>
          </a:prstGeom>
        </p:spPr>
        <p:txBody>
          <a:bodyPr wrap="square">
            <a:spAutoFit/>
          </a:bodyPr>
          <a:lstStyle/>
          <a:p>
            <a:pPr marL="0" marR="0" lvl="0" indent="0" algn="just" defTabSz="914400" rtl="0" eaLnBrk="1" fontAlgn="auto" latinLnBrk="0" hangingPunct="1">
              <a:lnSpc>
                <a:spcPct val="107000"/>
              </a:lnSpc>
              <a:spcBef>
                <a:spcPts val="600"/>
              </a:spcBef>
              <a:spcAft>
                <a:spcPts val="60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Arial" panose="020B0604020202020204" pitchFamily="34" charset="0"/>
                <a:ea typeface="Times New Roman" panose="02020603050405020304" pitchFamily="18" charset="0"/>
                <a:cs typeface="Times New Roman" panose="02020603050405020304" pitchFamily="18" charset="0"/>
              </a:rPr>
              <a:t>Global Meets on Environment</a:t>
            </a:r>
            <a:endParaRPr kumimoji="0" lang="en-US" sz="2400" b="0"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just" defTabSz="914400" rtl="0" eaLnBrk="1" fontAlgn="auto" latinLnBrk="0" hangingPunct="1">
              <a:lnSpc>
                <a:spcPct val="107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Deterioration of the environment in general got the attention of environmentalists as well as world leaders in 1960’s.   </a:t>
            </a:r>
          </a:p>
          <a:p>
            <a:pPr marL="285750" marR="0" lvl="0" indent="-285750" algn="just" defTabSz="914400" rtl="0" eaLnBrk="1" fontAlgn="auto" latinLnBrk="0" hangingPunct="1">
              <a:lnSpc>
                <a:spcPct val="107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It was strengthened after publication of the book </a:t>
            </a: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Silent Spring by Rachel Carson</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a marine biologist, in 1962.  </a:t>
            </a:r>
          </a:p>
          <a:p>
            <a:pPr marL="285750" marR="0" lvl="0" indent="-285750" algn="just" defTabSz="914400" rtl="0" eaLnBrk="1" fontAlgn="auto" latinLnBrk="0" hangingPunct="1">
              <a:lnSpc>
                <a:spcPct val="107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She passionately examined and described the effect of chlorinated pesticides on the living world.  </a:t>
            </a:r>
          </a:p>
          <a:p>
            <a:pPr marL="285750" marR="0" lvl="0" indent="-285750" algn="just" defTabSz="914400" rtl="0" eaLnBrk="1" fontAlgn="auto" latinLnBrk="0" hangingPunct="1">
              <a:lnSpc>
                <a:spcPct val="107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The </a:t>
            </a:r>
            <a:r>
              <a:rPr kumimoji="0" lang="en-US" sz="18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2" tooltip="United Nations General Assembly"/>
              </a:rPr>
              <a:t>United Nations General Assembly</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lang="en-US"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organized </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the </a:t>
            </a: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United Nations Conference on the Human Environment</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in 1972.  </a:t>
            </a:r>
          </a:p>
          <a:p>
            <a:pPr marL="285750" marR="0" lvl="0" indent="-285750" algn="just" defTabSz="914400" rtl="0" eaLnBrk="1" fontAlgn="auto" latinLnBrk="0" hangingPunct="1">
              <a:lnSpc>
                <a:spcPct val="107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The Swedish Government hosted the conference in Stockholm. Leaders from 113 countries (that included the then Prime Minister of India) participated in the 12-day long conference (June 5-12, 1972), discussed the issues at length and </a:t>
            </a: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Times New Roman" panose="02020603050405020304" pitchFamily="18" charset="0"/>
                <a:cs typeface="Times New Roman" panose="02020603050405020304" pitchFamily="18" charset="0"/>
              </a:rPr>
              <a:t>converged on a 26 point action program </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to regulate and control environmental pollution.  </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600"/>
              </a:spcBef>
              <a:spcAft>
                <a:spcPts val="600"/>
              </a:spcAft>
              <a:buClrTx/>
              <a:buSzTx/>
              <a:buFontTx/>
              <a:buNone/>
              <a:tabLst/>
              <a:defRPr/>
            </a:pPr>
            <a:r>
              <a:rPr kumimoji="0" lang="en-US" sz="1800" b="1"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The Stockholm Conference was the driver of change</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p>
          <a:p>
            <a:pPr marL="285750" marR="0" lvl="0" indent="-285750" algn="l" defTabSz="914400" rtl="0" eaLnBrk="1" fontAlgn="auto" latinLnBrk="0" hangingPunct="1">
              <a:lnSpc>
                <a:spcPct val="107000"/>
              </a:lnSpc>
              <a:spcBef>
                <a:spcPts val="600"/>
              </a:spcBef>
              <a:spcAft>
                <a:spcPts val="60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Some of the principles of the Stockholm Declaration were </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broadbased</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3" tooltip="Human rights"/>
              </a:rPr>
              <a:t>Human rights</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must be   </a:t>
            </a: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asserted, </a:t>
            </a:r>
            <a:r>
              <a:rPr kumimoji="0" lang="en-US" sz="20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4" tooltip="Apartheid"/>
              </a:rPr>
              <a:t>apartheid</a:t>
            </a: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and </a:t>
            </a:r>
            <a:r>
              <a:rPr kumimoji="0" lang="en-US" sz="20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5" tooltip="Colonialism"/>
              </a:rPr>
              <a:t>colonialism</a:t>
            </a: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condemned,  </a:t>
            </a:r>
            <a:r>
              <a:rPr kumimoji="0" lang="en-US" sz="18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6" tooltip="Natural resources"/>
              </a:rPr>
              <a:t>Natural resources</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must be safeguarded,  The Earth's capacity to </a:t>
            </a:r>
            <a:r>
              <a:rPr kumimoji="0" lang="en-US" sz="18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7" tooltip="Ecosystem services"/>
              </a:rPr>
              <a:t>produce</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r>
              <a:rPr kumimoji="0" lang="en-US" sz="18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8" tooltip="Renewable resource"/>
              </a:rPr>
              <a:t>renewable resources</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must be maintained,    </a:t>
            </a:r>
            <a:r>
              <a:rPr kumimoji="0" lang="en-US" sz="1800" b="0" i="0" u="none" strike="noStrike" kern="1200" cap="none" spc="0" normalizeH="0" baseline="0" noProof="0" dirty="0">
                <a:ln>
                  <a:noFill/>
                </a:ln>
                <a:solidFill>
                  <a:srgbClr val="0B0080"/>
                </a:solidFill>
                <a:effectLst/>
                <a:uLnTx/>
                <a:uFillTx/>
                <a:latin typeface="Arial" panose="020B0604020202020204" pitchFamily="34" charset="0"/>
                <a:ea typeface="Times New Roman" panose="02020603050405020304" pitchFamily="18" charset="0"/>
                <a:cs typeface="Times New Roman" panose="02020603050405020304" pitchFamily="18" charset="0"/>
                <a:hlinkClick r:id="rId9" tooltip="Wildlife"/>
              </a:rPr>
              <a:t>Wildlife</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 must be safeguarded, </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Times New Roman" panose="02020603050405020304" pitchFamily="18" charset="0"/>
                <a:cs typeface="Times New Roman" panose="02020603050405020304" pitchFamily="18" charset="0"/>
              </a:rPr>
              <a:t>etc</a:t>
            </a:r>
            <a:endPar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Preamble of the Stockholm Declaration said: “To achieve this environmental goal will demand the acceptance of responsibility by citizens and communities, and by enterprises and institutions at every level, all sharing equitably in common efforts”.</a:t>
            </a:r>
            <a:endPar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327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BF4703-6F80-4997-BFFD-CD5C346B449E}"/>
              </a:ext>
            </a:extLst>
          </p:cNvPr>
          <p:cNvSpPr/>
          <p:nvPr/>
        </p:nvSpPr>
        <p:spPr>
          <a:xfrm>
            <a:off x="450850" y="248990"/>
            <a:ext cx="11290300" cy="569386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2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Definition of </a:t>
            </a:r>
            <a:r>
              <a:rPr kumimoji="0" lang="en-US" sz="2800" b="1" i="0" u="none" strike="noStrike" kern="1200" cap="none" spc="0" normalizeH="0" baseline="0" noProof="0" dirty="0">
                <a:ln>
                  <a:noFill/>
                </a:ln>
                <a:solidFill>
                  <a:srgbClr val="669900"/>
                </a:solidFill>
                <a:effectLst/>
                <a:uLnTx/>
                <a:uFillTx/>
                <a:latin typeface="Calibri" panose="020F0502020204030204" pitchFamily="34" charset="0"/>
                <a:ea typeface="+mn-ea"/>
                <a:cs typeface="+mn-cs"/>
              </a:rPr>
              <a:t>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 definition  varies from one country to another, but the sense remains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As per the UNEP Judicial Handbook on Environmental Law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t>
            </a: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ENVIRONMENT is a complex of natural and anthropogenic factors and elements that are mutually interrelated and affect the ecological equilibrium and the quality of life, human health, the cultural and human heritage and the  landscape.</a:t>
            </a:r>
            <a:r>
              <a:rPr kumimoji="0" 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t>
            </a:r>
            <a:endPar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 one-liner from the Environment Protection Act of Bulgaria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t>
            </a:r>
            <a:r>
              <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rPr>
              <a:t>ENVIRONMENT is that part of nature which is or could be influenced by human activity</a:t>
            </a:r>
            <a:r>
              <a:rPr kumimoji="0" lang="en-US" sz="2400" b="1" i="0" u="none" strike="noStrike" kern="1200" cap="none" spc="0" normalizeH="0" baseline="0" noProof="0" dirty="0">
                <a:ln>
                  <a:noFill/>
                </a:ln>
                <a:solidFill>
                  <a:srgbClr val="0070C0"/>
                </a:solidFill>
                <a:effectLst/>
                <a:uLnTx/>
                <a:uFillTx/>
                <a:latin typeface="Arial" panose="020B0604020202020204" pitchFamily="34" charset="0"/>
                <a:ea typeface="+mn-ea"/>
                <a:cs typeface="+mn-cs"/>
              </a:rPr>
              <a:t>”</a:t>
            </a:r>
            <a:endParaRPr kumimoji="0" lang="en-US" sz="2400" b="1" i="0"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Love for the environment and the urge to keep the environment clean have been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pronounced since the early days of human civilization.</a:t>
            </a:r>
          </a:p>
        </p:txBody>
      </p:sp>
    </p:spTree>
    <p:extLst>
      <p:ext uri="{BB962C8B-B14F-4D97-AF65-F5344CB8AC3E}">
        <p14:creationId xmlns:p14="http://schemas.microsoft.com/office/powerpoint/2010/main" val="291906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521E80-DDF9-4AE3-9A87-F2295540EA1D}"/>
              </a:ext>
            </a:extLst>
          </p:cNvPr>
          <p:cNvSpPr txBox="1"/>
          <p:nvPr/>
        </p:nvSpPr>
        <p:spPr>
          <a:xfrm>
            <a:off x="554182" y="304800"/>
            <a:ext cx="5029200" cy="523220"/>
          </a:xfrm>
          <a:prstGeom prst="rect">
            <a:avLst/>
          </a:prstGeom>
          <a:noFill/>
        </p:spPr>
        <p:txBody>
          <a:bodyPr wrap="square" rtlCol="0">
            <a:spAutoFit/>
          </a:bodyPr>
          <a:lstStyle/>
          <a:p>
            <a:r>
              <a:rPr lang="en-US" sz="2800" b="1" dirty="0">
                <a:solidFill>
                  <a:srgbClr val="C00000"/>
                </a:solidFill>
              </a:rPr>
              <a:t>Major Follow-up Actions in India</a:t>
            </a:r>
          </a:p>
        </p:txBody>
      </p:sp>
      <p:sp>
        <p:nvSpPr>
          <p:cNvPr id="5" name="TextBox 4">
            <a:extLst>
              <a:ext uri="{FF2B5EF4-FFF2-40B4-BE49-F238E27FC236}">
                <a16:creationId xmlns:a16="http://schemas.microsoft.com/office/drawing/2014/main" id="{D644BA0A-B359-4BA9-813E-E432F3A35A73}"/>
              </a:ext>
            </a:extLst>
          </p:cNvPr>
          <p:cNvSpPr txBox="1"/>
          <p:nvPr/>
        </p:nvSpPr>
        <p:spPr>
          <a:xfrm>
            <a:off x="401781" y="828020"/>
            <a:ext cx="11028218" cy="2677656"/>
          </a:xfrm>
          <a:prstGeom prst="rect">
            <a:avLst/>
          </a:prstGeom>
          <a:noFill/>
        </p:spPr>
        <p:txBody>
          <a:bodyPr wrap="square" rtlCol="0">
            <a:spAutoFit/>
          </a:bodyPr>
          <a:lstStyle/>
          <a:p>
            <a:pPr marL="342900" indent="-342900">
              <a:buFont typeface="Wingdings" panose="05000000000000000000" pitchFamily="2" charset="2"/>
              <a:buChar char="ü"/>
            </a:pPr>
            <a:r>
              <a:rPr lang="en-US" sz="2400" b="1" dirty="0"/>
              <a:t>Enactment of the first Environmental Legislation -  The Water Act, 1974</a:t>
            </a:r>
          </a:p>
          <a:p>
            <a:endParaRPr lang="en-US" sz="2400" b="1" dirty="0"/>
          </a:p>
          <a:p>
            <a:pPr marL="342900" indent="-342900">
              <a:buFont typeface="Wingdings" panose="05000000000000000000" pitchFamily="2" charset="2"/>
              <a:buChar char="ü"/>
            </a:pPr>
            <a:r>
              <a:rPr lang="en-US" sz="2400" b="1" dirty="0"/>
              <a:t>Central Pollution Control Board was established – formation of State PCB’s followed.</a:t>
            </a:r>
          </a:p>
          <a:p>
            <a:endParaRPr lang="en-US" sz="2400" b="1" dirty="0"/>
          </a:p>
          <a:p>
            <a:pPr marL="342900" indent="-342900">
              <a:buFont typeface="Wingdings" panose="05000000000000000000" pitchFamily="2" charset="2"/>
              <a:buChar char="ü"/>
            </a:pPr>
            <a:r>
              <a:rPr lang="en-US" sz="2400" b="1" dirty="0"/>
              <a:t>Also two more Acts and a set of Rules were adopted  and were amended from time to time.</a:t>
            </a:r>
          </a:p>
        </p:txBody>
      </p:sp>
      <p:sp>
        <p:nvSpPr>
          <p:cNvPr id="6" name="TextBox 5">
            <a:extLst>
              <a:ext uri="{FF2B5EF4-FFF2-40B4-BE49-F238E27FC236}">
                <a16:creationId xmlns:a16="http://schemas.microsoft.com/office/drawing/2014/main" id="{40E3D027-037A-4EE2-B7A4-294066677596}"/>
              </a:ext>
            </a:extLst>
          </p:cNvPr>
          <p:cNvSpPr txBox="1"/>
          <p:nvPr/>
        </p:nvSpPr>
        <p:spPr>
          <a:xfrm>
            <a:off x="326962" y="3624928"/>
            <a:ext cx="7633854" cy="523220"/>
          </a:xfrm>
          <a:prstGeom prst="rect">
            <a:avLst/>
          </a:prstGeom>
          <a:noFill/>
        </p:spPr>
        <p:txBody>
          <a:bodyPr wrap="square" rtlCol="0">
            <a:spAutoFit/>
          </a:bodyPr>
          <a:lstStyle/>
          <a:p>
            <a:r>
              <a:rPr lang="en-US" sz="2800" b="1" dirty="0">
                <a:solidFill>
                  <a:srgbClr val="C00000"/>
                </a:solidFill>
              </a:rPr>
              <a:t>42</a:t>
            </a:r>
            <a:r>
              <a:rPr lang="en-US" sz="2800" b="1" baseline="30000" dirty="0">
                <a:solidFill>
                  <a:srgbClr val="C00000"/>
                </a:solidFill>
              </a:rPr>
              <a:t>nd</a:t>
            </a:r>
            <a:r>
              <a:rPr lang="en-US" sz="2800" b="1" dirty="0">
                <a:solidFill>
                  <a:srgbClr val="C00000"/>
                </a:solidFill>
              </a:rPr>
              <a:t> Amendment of the CONSTITUTION in 1976 </a:t>
            </a:r>
          </a:p>
        </p:txBody>
      </p:sp>
      <p:sp>
        <p:nvSpPr>
          <p:cNvPr id="7" name="TextBox 6">
            <a:extLst>
              <a:ext uri="{FF2B5EF4-FFF2-40B4-BE49-F238E27FC236}">
                <a16:creationId xmlns:a16="http://schemas.microsoft.com/office/drawing/2014/main" id="{522CC8E7-18D5-4151-BD58-AF4F0948F462}"/>
              </a:ext>
            </a:extLst>
          </p:cNvPr>
          <p:cNvSpPr txBox="1"/>
          <p:nvPr/>
        </p:nvSpPr>
        <p:spPr>
          <a:xfrm flipH="1">
            <a:off x="340817" y="4244876"/>
            <a:ext cx="11079481" cy="2677656"/>
          </a:xfrm>
          <a:prstGeom prst="rect">
            <a:avLst/>
          </a:prstGeom>
          <a:noFill/>
        </p:spPr>
        <p:txBody>
          <a:bodyPr wrap="square" rtlCol="0">
            <a:spAutoFit/>
          </a:bodyPr>
          <a:lstStyle/>
          <a:p>
            <a:pPr marL="342900" indent="-342900">
              <a:buFont typeface="Wingdings" panose="05000000000000000000" pitchFamily="2" charset="2"/>
              <a:buChar char="ü"/>
            </a:pPr>
            <a:r>
              <a:rPr lang="en-US" sz="2400" b="1" dirty="0"/>
              <a:t>Article 48A (Responsibilities of the State): The State shall endeavor to protect and improve the environment and safeguard the forests and wild life of the Country.  </a:t>
            </a:r>
          </a:p>
          <a:p>
            <a:endParaRPr lang="en-US" sz="2400" b="1" dirty="0"/>
          </a:p>
          <a:p>
            <a:pPr marL="342900" indent="-342900">
              <a:buFont typeface="Wingdings" panose="05000000000000000000" pitchFamily="2" charset="2"/>
              <a:buChar char="ü"/>
            </a:pPr>
            <a:r>
              <a:rPr lang="en-US" sz="2400" b="1" dirty="0"/>
              <a:t>Article 51A (Responsibilities of the Citizens): It is the duty of every  citizen to protect and improve the  natural environment including forests, lakes, rivers  and wild life.  </a:t>
            </a:r>
          </a:p>
          <a:p>
            <a:endParaRPr lang="en-US" sz="2400" b="1" dirty="0"/>
          </a:p>
        </p:txBody>
      </p:sp>
    </p:spTree>
    <p:extLst>
      <p:ext uri="{BB962C8B-B14F-4D97-AF65-F5344CB8AC3E}">
        <p14:creationId xmlns:p14="http://schemas.microsoft.com/office/powerpoint/2010/main" val="465411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2DB3A-9939-45D7-86B4-25DB8A8363D5}"/>
              </a:ext>
            </a:extLst>
          </p:cNvPr>
          <p:cNvSpPr txBox="1"/>
          <p:nvPr/>
        </p:nvSpPr>
        <p:spPr>
          <a:xfrm>
            <a:off x="207818" y="253634"/>
            <a:ext cx="11679382" cy="461665"/>
          </a:xfrm>
          <a:prstGeom prst="rect">
            <a:avLst/>
          </a:prstGeom>
          <a:noFill/>
        </p:spPr>
        <p:txBody>
          <a:bodyPr wrap="square" rtlCol="0">
            <a:spAutoFit/>
          </a:bodyPr>
          <a:lstStyle/>
          <a:p>
            <a:r>
              <a:rPr lang="en-US" sz="2400" b="1" dirty="0">
                <a:solidFill>
                  <a:srgbClr val="FF0000"/>
                </a:solidFill>
              </a:rPr>
              <a:t>Water (Prevention and Control of Pollution) Act, 1974 – often called the Water Act, 1974</a:t>
            </a:r>
          </a:p>
        </p:txBody>
      </p:sp>
      <p:sp>
        <p:nvSpPr>
          <p:cNvPr id="3" name="Rectangle 2">
            <a:extLst>
              <a:ext uri="{FF2B5EF4-FFF2-40B4-BE49-F238E27FC236}">
                <a16:creationId xmlns:a16="http://schemas.microsoft.com/office/drawing/2014/main" id="{4608F8BB-A441-430F-B360-977A0E156870}"/>
              </a:ext>
            </a:extLst>
          </p:cNvPr>
          <p:cNvSpPr/>
          <p:nvPr/>
        </p:nvSpPr>
        <p:spPr>
          <a:xfrm>
            <a:off x="207818" y="1070364"/>
            <a:ext cx="11443855" cy="1477328"/>
          </a:xfrm>
          <a:prstGeom prst="rect">
            <a:avLst/>
          </a:prstGeom>
        </p:spPr>
        <p:txBody>
          <a:bodyPr wrap="square">
            <a:spAutoFit/>
          </a:bodyPr>
          <a:lstStyle/>
          <a:p>
            <a:r>
              <a:rPr lang="en-US" b="1" dirty="0"/>
              <a:t>Main objectives of this act:</a:t>
            </a:r>
          </a:p>
          <a:p>
            <a:r>
              <a:rPr lang="en-US" b="1" dirty="0"/>
              <a:t>-Prevention, control and abatement of water pollution.</a:t>
            </a:r>
          </a:p>
          <a:p>
            <a:r>
              <a:rPr lang="en-US" b="1" dirty="0"/>
              <a:t>-The act also aims at restoration of wholesomeness of water</a:t>
            </a:r>
          </a:p>
          <a:p>
            <a:r>
              <a:rPr lang="en-US" b="1" dirty="0"/>
              <a:t>-The water act is designed to assess pollution levels and punish polluters</a:t>
            </a:r>
          </a:p>
          <a:p>
            <a:r>
              <a:rPr lang="en-US" b="1" dirty="0"/>
              <a:t>-The central government and state governments have set-up pollution control boards to monitor water pollution</a:t>
            </a:r>
          </a:p>
        </p:txBody>
      </p:sp>
      <p:sp>
        <p:nvSpPr>
          <p:cNvPr id="4" name="Rectangle 3">
            <a:extLst>
              <a:ext uri="{FF2B5EF4-FFF2-40B4-BE49-F238E27FC236}">
                <a16:creationId xmlns:a16="http://schemas.microsoft.com/office/drawing/2014/main" id="{C0F9EF7C-274C-45DB-8CF1-51BE59A1EAD8}"/>
              </a:ext>
            </a:extLst>
          </p:cNvPr>
          <p:cNvSpPr/>
          <p:nvPr/>
        </p:nvSpPr>
        <p:spPr>
          <a:xfrm>
            <a:off x="207818" y="2796157"/>
            <a:ext cx="11333018" cy="3693319"/>
          </a:xfrm>
          <a:prstGeom prst="rect">
            <a:avLst/>
          </a:prstGeom>
        </p:spPr>
        <p:txBody>
          <a:bodyPr wrap="square">
            <a:spAutoFit/>
          </a:bodyPr>
          <a:lstStyle/>
          <a:p>
            <a:r>
              <a:rPr lang="en-US" b="1" dirty="0"/>
              <a:t>Central and state boards have been created under this act for preventing water pollution</a:t>
            </a:r>
          </a:p>
          <a:p>
            <a:r>
              <a:rPr lang="en-US" b="1" dirty="0"/>
              <a:t>-The act empowers the board to take:</a:t>
            </a:r>
          </a:p>
          <a:p>
            <a:r>
              <a:rPr lang="en-US" b="1" dirty="0"/>
              <a:t>               -  water samples for analysis</a:t>
            </a:r>
          </a:p>
          <a:p>
            <a:r>
              <a:rPr lang="en-US" b="1" dirty="0"/>
              <a:t>               - govern discharge of sewage</a:t>
            </a:r>
          </a:p>
          <a:p>
            <a:r>
              <a:rPr lang="en-US" b="1" dirty="0"/>
              <a:t>               - trade effluents</a:t>
            </a:r>
          </a:p>
          <a:p>
            <a:r>
              <a:rPr lang="en-US" b="1" dirty="0"/>
              <a:t>               - study or inspect appeals</a:t>
            </a:r>
          </a:p>
          <a:p>
            <a:r>
              <a:rPr lang="en-US" b="1" dirty="0"/>
              <a:t>               - revision of policies</a:t>
            </a:r>
          </a:p>
          <a:p>
            <a:r>
              <a:rPr lang="en-US" b="1" dirty="0"/>
              <a:t>               - set minimum and maximum penalties</a:t>
            </a:r>
          </a:p>
          <a:p>
            <a:r>
              <a:rPr lang="en-US" b="1" dirty="0"/>
              <a:t>               - publication of names of offenders</a:t>
            </a:r>
          </a:p>
          <a:p>
            <a:r>
              <a:rPr lang="en-US" b="1" dirty="0"/>
              <a:t>               - offences by companies or government departments</a:t>
            </a:r>
          </a:p>
          <a:p>
            <a:r>
              <a:rPr lang="en-US" b="1" dirty="0"/>
              <a:t>               - establish or recognize water testing laboratories and standard testing procedures</a:t>
            </a:r>
          </a:p>
          <a:p>
            <a:r>
              <a:rPr lang="en-US" b="1" dirty="0"/>
              <a:t>-Prevention and control of water pollution is achieved through a 'permit' or a 'consent administration' procedure</a:t>
            </a:r>
          </a:p>
          <a:p>
            <a:r>
              <a:rPr lang="en-US" b="1" dirty="0"/>
              <a:t>-Discharging effluents is permitted by obtaining the consent of state water boards</a:t>
            </a:r>
          </a:p>
        </p:txBody>
      </p:sp>
    </p:spTree>
    <p:extLst>
      <p:ext uri="{BB962C8B-B14F-4D97-AF65-F5344CB8AC3E}">
        <p14:creationId xmlns:p14="http://schemas.microsoft.com/office/powerpoint/2010/main" val="2628332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02DF32-DE00-48E4-9CE5-363C1EE8204B}"/>
              </a:ext>
            </a:extLst>
          </p:cNvPr>
          <p:cNvSpPr/>
          <p:nvPr/>
        </p:nvSpPr>
        <p:spPr>
          <a:xfrm>
            <a:off x="353290" y="1028343"/>
            <a:ext cx="11623962" cy="4801314"/>
          </a:xfrm>
          <a:prstGeom prst="rect">
            <a:avLst/>
          </a:prstGeom>
        </p:spPr>
        <p:txBody>
          <a:bodyPr wrap="square">
            <a:spAutoFit/>
          </a:bodyPr>
          <a:lstStyle/>
          <a:p>
            <a:r>
              <a:rPr lang="en-US" b="1" dirty="0"/>
              <a:t>-The Air act aims at prevention, control and abatement of air pollution</a:t>
            </a:r>
          </a:p>
          <a:p>
            <a:endParaRPr lang="en-US" b="1" dirty="0"/>
          </a:p>
          <a:p>
            <a:r>
              <a:rPr lang="en-US" b="1" dirty="0"/>
              <a:t>-pollution beyond certain limits due to various pollutants discharged through industrial emission is monitored by pollution control boards set up in every state</a:t>
            </a:r>
          </a:p>
          <a:p>
            <a:endParaRPr lang="en-US" b="1" dirty="0"/>
          </a:p>
          <a:p>
            <a:r>
              <a:rPr lang="en-US" b="1" dirty="0"/>
              <a:t>-The Central Pollution Control Board (CPCB) implements legislation to improve quality of air, prevent and control air pollution in the country.</a:t>
            </a:r>
          </a:p>
          <a:p>
            <a:endParaRPr lang="en-US" b="1" dirty="0"/>
          </a:p>
          <a:p>
            <a:r>
              <a:rPr lang="en-US" b="1" dirty="0"/>
              <a:t>-The board advises the central government on matters concerning quality of air. It also coordinates activities, provides technical assistance and guidance to state boards in addition to setting the standards for quality of air.</a:t>
            </a:r>
          </a:p>
          <a:p>
            <a:endParaRPr lang="en-US" b="1" dirty="0"/>
          </a:p>
          <a:p>
            <a:r>
              <a:rPr lang="en-US" b="1" dirty="0"/>
              <a:t>-It collects and disseminates information in respect to air pollution and performs functions prescribed by the act.</a:t>
            </a:r>
          </a:p>
          <a:p>
            <a:endParaRPr lang="en-US" b="1" dirty="0"/>
          </a:p>
          <a:p>
            <a:r>
              <a:rPr lang="en-US" b="1" dirty="0"/>
              <a:t>-The state boards advise the state government on matters concerning prevention and control of air pollution</a:t>
            </a:r>
          </a:p>
          <a:p>
            <a:endParaRPr lang="en-US" b="1" dirty="0"/>
          </a:p>
          <a:p>
            <a:r>
              <a:rPr lang="en-US" b="1" dirty="0"/>
              <a:t>-The state boards possess the right to inspect at all reasonable times any control equipment, industrial plant or manufacturing process and give orders to take necessary steps to control pollution.</a:t>
            </a:r>
          </a:p>
        </p:txBody>
      </p:sp>
      <p:sp>
        <p:nvSpPr>
          <p:cNvPr id="5" name="Rectangle 4">
            <a:extLst>
              <a:ext uri="{FF2B5EF4-FFF2-40B4-BE49-F238E27FC236}">
                <a16:creationId xmlns:a16="http://schemas.microsoft.com/office/drawing/2014/main" id="{4D74E87F-9994-4058-929D-2C049EBF0A10}"/>
              </a:ext>
            </a:extLst>
          </p:cNvPr>
          <p:cNvSpPr/>
          <p:nvPr/>
        </p:nvSpPr>
        <p:spPr>
          <a:xfrm>
            <a:off x="554181" y="265653"/>
            <a:ext cx="11222181" cy="461665"/>
          </a:xfrm>
          <a:prstGeom prst="rect">
            <a:avLst/>
          </a:prstGeom>
        </p:spPr>
        <p:txBody>
          <a:bodyPr wrap="square">
            <a:spAutoFit/>
          </a:bodyPr>
          <a:lstStyle/>
          <a:p>
            <a:r>
              <a:rPr lang="en-US" sz="2400" b="1" dirty="0">
                <a:solidFill>
                  <a:srgbClr val="C00000"/>
                </a:solidFill>
              </a:rPr>
              <a:t>Air (Prevention and Control of Pollution) Act, 1974 – often called the Air Act, 1981</a:t>
            </a:r>
          </a:p>
        </p:txBody>
      </p:sp>
    </p:spTree>
    <p:extLst>
      <p:ext uri="{BB962C8B-B14F-4D97-AF65-F5344CB8AC3E}">
        <p14:creationId xmlns:p14="http://schemas.microsoft.com/office/powerpoint/2010/main" val="541452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90B874-80E6-4B17-80A2-534FC4F353B5}"/>
              </a:ext>
            </a:extLst>
          </p:cNvPr>
          <p:cNvSpPr/>
          <p:nvPr/>
        </p:nvSpPr>
        <p:spPr>
          <a:xfrm>
            <a:off x="290945" y="958933"/>
            <a:ext cx="11610109" cy="3416320"/>
          </a:xfrm>
          <a:prstGeom prst="rect">
            <a:avLst/>
          </a:prstGeom>
        </p:spPr>
        <p:txBody>
          <a:bodyPr wrap="square">
            <a:spAutoFit/>
          </a:bodyPr>
          <a:lstStyle/>
          <a:p>
            <a:r>
              <a:rPr lang="en-US" b="1" dirty="0"/>
              <a:t>-The state board inspects air pollution control areas at regular intervals or whenever necessary.</a:t>
            </a:r>
          </a:p>
          <a:p>
            <a:endParaRPr lang="en-US" b="1" dirty="0"/>
          </a:p>
          <a:p>
            <a:r>
              <a:rPr lang="en-US" b="1" dirty="0"/>
              <a:t>-They are empowered to provide standards for emissions to be laid down for different industrial plants with regard to quantity and composition of emissions.</a:t>
            </a:r>
          </a:p>
          <a:p>
            <a:endParaRPr lang="en-US" b="1" dirty="0"/>
          </a:p>
          <a:p>
            <a:r>
              <a:rPr lang="en-US" b="1" dirty="0"/>
              <a:t>-A state board may recognize or establish a laboratory for this purpose.</a:t>
            </a:r>
          </a:p>
          <a:p>
            <a:endParaRPr lang="en-US" b="1" dirty="0"/>
          </a:p>
          <a:p>
            <a:r>
              <a:rPr lang="en-US" b="1" dirty="0"/>
              <a:t>-State government has powers to declare air pollution control areas after consulting with state boards. In the same manner, state government can give instructions to ensure standards of emission from automobiles and restrict operation of certain industrial units.</a:t>
            </a:r>
          </a:p>
          <a:p>
            <a:endParaRPr lang="en-US" b="1" dirty="0"/>
          </a:p>
          <a:p>
            <a:r>
              <a:rPr lang="en-US" b="1" dirty="0"/>
              <a:t>-Penalties are imposed by the state board and it might appeal to the court to restrain persons for causing air pollution.</a:t>
            </a:r>
          </a:p>
        </p:txBody>
      </p:sp>
      <p:sp>
        <p:nvSpPr>
          <p:cNvPr id="3" name="TextBox 2">
            <a:extLst>
              <a:ext uri="{FF2B5EF4-FFF2-40B4-BE49-F238E27FC236}">
                <a16:creationId xmlns:a16="http://schemas.microsoft.com/office/drawing/2014/main" id="{CA040208-B89B-4EE7-803A-18EA59634F75}"/>
              </a:ext>
            </a:extLst>
          </p:cNvPr>
          <p:cNvSpPr txBox="1"/>
          <p:nvPr/>
        </p:nvSpPr>
        <p:spPr>
          <a:xfrm>
            <a:off x="1454727" y="332509"/>
            <a:ext cx="4378037" cy="461665"/>
          </a:xfrm>
          <a:prstGeom prst="rect">
            <a:avLst/>
          </a:prstGeom>
          <a:noFill/>
        </p:spPr>
        <p:txBody>
          <a:bodyPr wrap="square" rtlCol="0">
            <a:spAutoFit/>
          </a:bodyPr>
          <a:lstStyle/>
          <a:p>
            <a:r>
              <a:rPr lang="en-US" sz="2400" b="1" dirty="0">
                <a:solidFill>
                  <a:srgbClr val="C00000"/>
                </a:solidFill>
              </a:rPr>
              <a:t>Air Act, Contd..</a:t>
            </a:r>
          </a:p>
        </p:txBody>
      </p:sp>
    </p:spTree>
    <p:extLst>
      <p:ext uri="{BB962C8B-B14F-4D97-AF65-F5344CB8AC3E}">
        <p14:creationId xmlns:p14="http://schemas.microsoft.com/office/powerpoint/2010/main" val="1276743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833BE-EC74-49A5-AB7E-F1A47B0A758F}"/>
              </a:ext>
            </a:extLst>
          </p:cNvPr>
          <p:cNvSpPr/>
          <p:nvPr/>
        </p:nvSpPr>
        <p:spPr>
          <a:xfrm>
            <a:off x="378227" y="604675"/>
            <a:ext cx="11648661" cy="5909310"/>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b="1" dirty="0"/>
              <a:t>Take all necessary measures for protecting quality of environment,</a:t>
            </a:r>
          </a:p>
          <a:p>
            <a:pPr marL="285750" indent="-285750">
              <a:lnSpc>
                <a:spcPct val="150000"/>
              </a:lnSpc>
              <a:buFont typeface="Wingdings" panose="05000000000000000000" pitchFamily="2" charset="2"/>
              <a:buChar char="ü"/>
            </a:pPr>
            <a:r>
              <a:rPr lang="en-US" b="1" dirty="0"/>
              <a:t>Co-ordinate actions of States, officers and other authorities under this Act,</a:t>
            </a:r>
          </a:p>
          <a:p>
            <a:pPr marL="285750" indent="-285750">
              <a:lnSpc>
                <a:spcPct val="150000"/>
              </a:lnSpc>
              <a:buFont typeface="Wingdings" panose="05000000000000000000" pitchFamily="2" charset="2"/>
              <a:buChar char="ü"/>
            </a:pPr>
            <a:r>
              <a:rPr lang="en-US" b="1" dirty="0"/>
              <a:t>Plan and execute a nationwide programs for prevention, control and abatement of environmental pollution,</a:t>
            </a:r>
          </a:p>
          <a:p>
            <a:pPr marL="285750" indent="-285750">
              <a:lnSpc>
                <a:spcPct val="150000"/>
              </a:lnSpc>
              <a:buFont typeface="Wingdings" panose="05000000000000000000" pitchFamily="2" charset="2"/>
              <a:buChar char="ü"/>
            </a:pPr>
            <a:r>
              <a:rPr lang="en-US" b="1" dirty="0"/>
              <a:t>Lay down standards for discharge of environmental pollutants,</a:t>
            </a:r>
          </a:p>
          <a:p>
            <a:pPr marL="285750" indent="-285750">
              <a:lnSpc>
                <a:spcPct val="150000"/>
              </a:lnSpc>
              <a:buFont typeface="Wingdings" panose="05000000000000000000" pitchFamily="2" charset="2"/>
              <a:buChar char="ü"/>
            </a:pPr>
            <a:r>
              <a:rPr lang="en-US" b="1" dirty="0"/>
              <a:t>Empower an officer to enter, inspect, take samples and test, establish or recognize environmental laboratories,</a:t>
            </a:r>
          </a:p>
          <a:p>
            <a:pPr marL="285750" indent="-285750">
              <a:lnSpc>
                <a:spcPct val="150000"/>
              </a:lnSpc>
              <a:buFont typeface="Wingdings" panose="05000000000000000000" pitchFamily="2" charset="2"/>
              <a:buChar char="ü"/>
            </a:pPr>
            <a:r>
              <a:rPr lang="en-US" b="1" dirty="0"/>
              <a:t>Appoint or recognize government analysts, lay down standards for quality of environment,</a:t>
            </a:r>
          </a:p>
          <a:p>
            <a:pPr marL="285750" indent="-285750">
              <a:lnSpc>
                <a:spcPct val="150000"/>
              </a:lnSpc>
              <a:buFont typeface="Wingdings" panose="05000000000000000000" pitchFamily="2" charset="2"/>
              <a:buChar char="ü"/>
            </a:pPr>
            <a:r>
              <a:rPr lang="en-US" b="1" dirty="0"/>
              <a:t>Restrict areas in which any industries, operations or processes may not be carried out subject to certain safeguards,</a:t>
            </a:r>
          </a:p>
          <a:p>
            <a:pPr marL="285750" indent="-285750">
              <a:lnSpc>
                <a:spcPct val="150000"/>
              </a:lnSpc>
              <a:buFont typeface="Wingdings" panose="05000000000000000000" pitchFamily="2" charset="2"/>
              <a:buChar char="ü"/>
            </a:pPr>
            <a:r>
              <a:rPr lang="en-US" b="1" dirty="0"/>
              <a:t>Lay down safeguards for prevention of accidents and take remedial measures in case of such accidents,</a:t>
            </a:r>
          </a:p>
          <a:p>
            <a:pPr marL="285750" indent="-285750">
              <a:lnSpc>
                <a:spcPct val="150000"/>
              </a:lnSpc>
              <a:buFont typeface="Wingdings" panose="05000000000000000000" pitchFamily="2" charset="2"/>
              <a:buChar char="ü"/>
            </a:pPr>
            <a:r>
              <a:rPr lang="en-US" b="1" dirty="0"/>
              <a:t>Lay down procedures and safeguards for handling hazardous substances,</a:t>
            </a:r>
          </a:p>
          <a:p>
            <a:pPr marL="285750" indent="-285750">
              <a:lnSpc>
                <a:spcPct val="150000"/>
              </a:lnSpc>
              <a:buFont typeface="Wingdings" panose="05000000000000000000" pitchFamily="2" charset="2"/>
              <a:buChar char="ü"/>
            </a:pPr>
            <a:r>
              <a:rPr lang="en-US" b="1" dirty="0"/>
              <a:t>Constitute an authority for exercising powers,</a:t>
            </a:r>
          </a:p>
          <a:p>
            <a:endParaRPr lang="en-US" b="1" dirty="0"/>
          </a:p>
          <a:p>
            <a:pPr marL="285750" indent="-285750">
              <a:buFont typeface="Wingdings" panose="05000000000000000000" pitchFamily="2" charset="2"/>
              <a:buChar char="ü"/>
            </a:pPr>
            <a:r>
              <a:rPr lang="en-US" b="1" dirty="0"/>
              <a:t>Issue directions to any person, officer or authority including the power to direct closure, prohibition or regulation of any industry, operation or process,</a:t>
            </a:r>
          </a:p>
          <a:p>
            <a:endParaRPr lang="en-US" b="1" dirty="0"/>
          </a:p>
          <a:p>
            <a:pPr marL="285750" indent="-285750">
              <a:buFont typeface="Wingdings" panose="05000000000000000000" pitchFamily="2" charset="2"/>
              <a:buChar char="ü"/>
            </a:pPr>
            <a:r>
              <a:rPr lang="en-US" b="1" dirty="0"/>
              <a:t>Require any person, officer or authority to furnish any prescribed information and</a:t>
            </a:r>
          </a:p>
          <a:p>
            <a:pPr marL="285750" indent="-285750">
              <a:buFont typeface="Wingdings" panose="05000000000000000000" pitchFamily="2" charset="2"/>
              <a:buChar char="ü"/>
            </a:pPr>
            <a:r>
              <a:rPr lang="en-US" b="1" dirty="0"/>
              <a:t>Make necessary rules to implement the Act.</a:t>
            </a:r>
          </a:p>
        </p:txBody>
      </p:sp>
      <p:sp>
        <p:nvSpPr>
          <p:cNvPr id="4" name="TextBox 3">
            <a:extLst>
              <a:ext uri="{FF2B5EF4-FFF2-40B4-BE49-F238E27FC236}">
                <a16:creationId xmlns:a16="http://schemas.microsoft.com/office/drawing/2014/main" id="{F6A5A693-74A0-4A4B-94E6-C487434F3D9B}"/>
              </a:ext>
            </a:extLst>
          </p:cNvPr>
          <p:cNvSpPr txBox="1"/>
          <p:nvPr/>
        </p:nvSpPr>
        <p:spPr>
          <a:xfrm flipH="1">
            <a:off x="378227" y="138545"/>
            <a:ext cx="10580717" cy="461665"/>
          </a:xfrm>
          <a:prstGeom prst="rect">
            <a:avLst/>
          </a:prstGeom>
          <a:noFill/>
        </p:spPr>
        <p:txBody>
          <a:bodyPr wrap="square" rtlCol="0">
            <a:spAutoFit/>
          </a:bodyPr>
          <a:lstStyle/>
          <a:p>
            <a:r>
              <a:rPr lang="en-US" sz="2400" b="1" dirty="0">
                <a:solidFill>
                  <a:srgbClr val="C00000"/>
                </a:solidFill>
              </a:rPr>
              <a:t>ENVORONMENTAL PROITECTION ACT, 1986              – An Umbrella Act</a:t>
            </a:r>
          </a:p>
        </p:txBody>
      </p:sp>
    </p:spTree>
    <p:extLst>
      <p:ext uri="{BB962C8B-B14F-4D97-AF65-F5344CB8AC3E}">
        <p14:creationId xmlns:p14="http://schemas.microsoft.com/office/powerpoint/2010/main" val="172419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28E6BD-4472-4085-BB98-89BFB012E025}"/>
              </a:ext>
            </a:extLst>
          </p:cNvPr>
          <p:cNvSpPr/>
          <p:nvPr/>
        </p:nvSpPr>
        <p:spPr>
          <a:xfrm>
            <a:off x="270164" y="129109"/>
            <a:ext cx="11651672" cy="6432851"/>
          </a:xfrm>
          <a:prstGeom prst="rect">
            <a:avLst/>
          </a:prstGeom>
        </p:spPr>
        <p:txBody>
          <a:bodyPr wrap="square">
            <a:spAutoFit/>
          </a:bodyPr>
          <a:lstStyle/>
          <a:p>
            <a:pPr>
              <a:lnSpc>
                <a:spcPct val="107000"/>
              </a:lnSpc>
            </a:pPr>
            <a:r>
              <a:rPr lang="en-US" sz="2400" b="1" dirty="0">
                <a:solidFill>
                  <a:srgbClr val="C00000"/>
                </a:solidFill>
                <a:latin typeface="ArialMT"/>
                <a:ea typeface="Calibri" panose="020F0502020204030204" pitchFamily="34" charset="0"/>
                <a:cs typeface="Times New Roman" panose="02020603050405020304" pitchFamily="18" charset="0"/>
              </a:rPr>
              <a:t>A List of the more Important Environmental Statues (ACTS and Rules)</a:t>
            </a:r>
          </a:p>
          <a:p>
            <a:pPr>
              <a:lnSpc>
                <a:spcPct val="107000"/>
              </a:lnSpc>
            </a:pPr>
            <a:r>
              <a:rPr lang="en-US" dirty="0">
                <a:solidFill>
                  <a:srgbClr val="5B5B5B"/>
                </a:solidFill>
                <a:latin typeface="ArialMT"/>
                <a:ea typeface="Calibri" panose="020F0502020204030204" pitchFamily="34" charset="0"/>
                <a:cs typeface="Times New Roman" panose="02020603050405020304" pitchFamily="18" charset="0"/>
              </a:rPr>
              <a:t>1</a:t>
            </a:r>
            <a:r>
              <a:rPr lang="en-US" b="1" dirty="0">
                <a:solidFill>
                  <a:srgbClr val="5B5B5B"/>
                </a:solidFill>
                <a:latin typeface="ArialMT"/>
                <a:ea typeface="Calibri" panose="020F0502020204030204" pitchFamily="34" charset="0"/>
                <a:cs typeface="Times New Roman" panose="02020603050405020304" pitchFamily="18" charset="0"/>
              </a:rPr>
              <a:t>. </a:t>
            </a:r>
            <a:r>
              <a:rPr lang="en-US" b="1" dirty="0">
                <a:latin typeface="ArialMT"/>
                <a:ea typeface="Calibri" panose="020F0502020204030204" pitchFamily="34" charset="0"/>
                <a:cs typeface="Times New Roman" panose="02020603050405020304" pitchFamily="18" charset="0"/>
              </a:rPr>
              <a:t>Water (Prevention and Control of Pollution) Act, 1974</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Times New Roman" panose="02020603050405020304" pitchFamily="18" charset="0"/>
              </a:rPr>
              <a:t>2.  Air (Prevention and Control of Pollution) Act, 1981</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Times New Roman" panose="02020603050405020304" pitchFamily="18" charset="0"/>
              </a:rPr>
              <a:t>3. Environment (Protection) Act, 1986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dirty="0">
              <a:latin typeface="ArialMT"/>
              <a:ea typeface="Calibri" panose="020F0502020204030204" pitchFamily="34" charset="0"/>
              <a:cs typeface="Times New Roman" panose="02020603050405020304" pitchFamily="18" charset="0"/>
            </a:endParaRPr>
          </a:p>
          <a:p>
            <a:pPr>
              <a:lnSpc>
                <a:spcPct val="107000"/>
              </a:lnSpc>
            </a:pPr>
            <a:r>
              <a:rPr lang="en-US" sz="2400" b="1" dirty="0">
                <a:latin typeface="ArialMT"/>
                <a:ea typeface="Calibri" panose="020F0502020204030204" pitchFamily="34" charset="0"/>
                <a:cs typeface="Times New Roman" panose="02020603050405020304" pitchFamily="18" charset="0"/>
              </a:rPr>
              <a:t>Rules</a:t>
            </a: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Manufacture, Storage and Import of Hazardous Chemicals Rules, 1989 replaced by Hazardous Waste (Management, Handling and Transboundary Movement) Rules, 2008, amended again in 2016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Coastal Regulation Zone Notification, 1991</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Chemical Accidents ( Emergency, Planning, Preparedness, and Response) Rules, 1996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Biomedical Waste (Management and Handling) Rules, 1998 </a:t>
            </a:r>
          </a:p>
          <a:p>
            <a:pPr marL="742950" lvl="1"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 latest version Biomedical Waste Management Rules,  2016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 Recycled Plastic manufacture and uses (Amendment) Rules, 2003</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 The Plastics Waste Management Rules, 2011, latest version of  2016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Municipal Solid Waste (Management and Handling) Rules 2000, </a:t>
            </a:r>
          </a:p>
          <a:p>
            <a:pPr>
              <a:lnSpc>
                <a:spcPct val="107000"/>
              </a:lnSpc>
            </a:pPr>
            <a:r>
              <a:rPr lang="en-US" b="1" dirty="0">
                <a:latin typeface="ArialMT"/>
                <a:ea typeface="Calibri" panose="020F0502020204030204" pitchFamily="34" charset="0"/>
                <a:cs typeface="Times New Roman" panose="02020603050405020304" pitchFamily="18" charset="0"/>
              </a:rPr>
              <a:t>		latest version - Solid Waste Management Rules, 2016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Hazardous &amp; Other Waste Management Rules 2016</a:t>
            </a:r>
          </a:p>
          <a:p>
            <a:pPr marL="285750" indent="-285750">
              <a:lnSpc>
                <a:spcPct val="107000"/>
              </a:lnSpc>
              <a:buFont typeface="Wingdings" panose="05000000000000000000" pitchFamily="2" charset="2"/>
              <a:buChar char="Ø"/>
            </a:pPr>
            <a:r>
              <a:rPr lang="en-US" sz="1600" b="1" dirty="0">
                <a:latin typeface="ArialMT"/>
                <a:ea typeface="Calibri" panose="020F0502020204030204" pitchFamily="34" charset="0"/>
                <a:cs typeface="Times New Roman" panose="02020603050405020304" pitchFamily="18" charset="0"/>
              </a:rPr>
              <a:t>E-Waste (Management) Rules, 2016</a:t>
            </a:r>
          </a:p>
          <a:p>
            <a:pPr marL="285750" indent="-285750">
              <a:lnSpc>
                <a:spcPct val="107000"/>
              </a:lnSpc>
              <a:buFont typeface="Wingdings" panose="05000000000000000000" pitchFamily="2" charset="2"/>
              <a:buChar char="Ø"/>
            </a:pPr>
            <a:r>
              <a:rPr lang="en-US" sz="1600" b="1" dirty="0">
                <a:latin typeface="ArialMT"/>
                <a:ea typeface="Calibri" panose="020F0502020204030204" pitchFamily="34" charset="0"/>
                <a:cs typeface="Times New Roman" panose="02020603050405020304" pitchFamily="18" charset="0"/>
              </a:rPr>
              <a:t>Construction and Demolition Waste Rules, 2016</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Batteries (Management and Handling) Rules, 2001.</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Ø"/>
            </a:pPr>
            <a:r>
              <a:rPr lang="en-US" b="1" dirty="0">
                <a:latin typeface="ArialMT"/>
                <a:ea typeface="Calibri" panose="020F0502020204030204" pitchFamily="34" charset="0"/>
                <a:cs typeface="Times New Roman" panose="02020603050405020304" pitchFamily="18" charset="0"/>
              </a:rPr>
              <a:t>The Noise Pollution (Regulation and Control) (Amendment) Rules, 2000</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6196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497B4E-FDCA-4002-8D40-FA5AEA3C8CCE}"/>
              </a:ext>
            </a:extLst>
          </p:cNvPr>
          <p:cNvSpPr txBox="1"/>
          <p:nvPr/>
        </p:nvSpPr>
        <p:spPr>
          <a:xfrm>
            <a:off x="2867891" y="55864"/>
            <a:ext cx="6913418" cy="461665"/>
          </a:xfrm>
          <a:prstGeom prst="rect">
            <a:avLst/>
          </a:prstGeom>
          <a:noFill/>
        </p:spPr>
        <p:txBody>
          <a:bodyPr wrap="square" rtlCol="0">
            <a:spAutoFit/>
          </a:bodyPr>
          <a:lstStyle/>
          <a:p>
            <a:r>
              <a:rPr lang="en-US" sz="2400" b="1" dirty="0">
                <a:solidFill>
                  <a:srgbClr val="C00000"/>
                </a:solidFill>
              </a:rPr>
              <a:t>Essential Features of a Few of the Rules</a:t>
            </a:r>
          </a:p>
        </p:txBody>
      </p:sp>
      <p:sp>
        <p:nvSpPr>
          <p:cNvPr id="4" name="TextBox 3">
            <a:extLst>
              <a:ext uri="{FF2B5EF4-FFF2-40B4-BE49-F238E27FC236}">
                <a16:creationId xmlns:a16="http://schemas.microsoft.com/office/drawing/2014/main" id="{7160864C-9C50-4815-8557-721C52F78A2B}"/>
              </a:ext>
            </a:extLst>
          </p:cNvPr>
          <p:cNvSpPr txBox="1"/>
          <p:nvPr/>
        </p:nvSpPr>
        <p:spPr>
          <a:xfrm>
            <a:off x="180109" y="458153"/>
            <a:ext cx="6442364" cy="461665"/>
          </a:xfrm>
          <a:prstGeom prst="rect">
            <a:avLst/>
          </a:prstGeom>
          <a:noFill/>
        </p:spPr>
        <p:txBody>
          <a:bodyPr wrap="square" rtlCol="0">
            <a:spAutoFit/>
          </a:bodyPr>
          <a:lstStyle/>
          <a:p>
            <a:r>
              <a:rPr lang="en-US" sz="2400" b="1" dirty="0">
                <a:solidFill>
                  <a:srgbClr val="FF0000"/>
                </a:solidFill>
              </a:rPr>
              <a:t>Plastic Waste Management Rules, 2016</a:t>
            </a:r>
          </a:p>
        </p:txBody>
      </p:sp>
      <p:sp>
        <p:nvSpPr>
          <p:cNvPr id="5" name="Rectangle 4">
            <a:extLst>
              <a:ext uri="{FF2B5EF4-FFF2-40B4-BE49-F238E27FC236}">
                <a16:creationId xmlns:a16="http://schemas.microsoft.com/office/drawing/2014/main" id="{B57C40EF-8D9A-444E-9F30-68D0B194DE4F}"/>
              </a:ext>
            </a:extLst>
          </p:cNvPr>
          <p:cNvSpPr/>
          <p:nvPr/>
        </p:nvSpPr>
        <p:spPr>
          <a:xfrm>
            <a:off x="228600" y="3129286"/>
            <a:ext cx="10875818" cy="1631216"/>
          </a:xfrm>
          <a:prstGeom prst="rect">
            <a:avLst/>
          </a:prstGeom>
        </p:spPr>
        <p:txBody>
          <a:bodyPr wrap="square">
            <a:spAutoFit/>
          </a:bodyPr>
          <a:lstStyle/>
          <a:p>
            <a:r>
              <a:rPr lang="en-US" sz="2000" b="1" dirty="0"/>
              <a:t>Responsibilities of local bodies and gram panchayat.</a:t>
            </a:r>
          </a:p>
          <a:p>
            <a:r>
              <a:rPr lang="en-US" sz="2000" b="1" dirty="0"/>
              <a:t>Responsibilities of Waste Generator.</a:t>
            </a:r>
          </a:p>
          <a:p>
            <a:r>
              <a:rPr lang="en-US" sz="2000" b="1" dirty="0"/>
              <a:t>Collect back system and Extended Producer’s Responsibility or liability (EPR).</a:t>
            </a:r>
          </a:p>
          <a:p>
            <a:r>
              <a:rPr lang="en-US" sz="2000" b="1" dirty="0"/>
              <a:t>Responsibility of retailers and street vendors.</a:t>
            </a:r>
          </a:p>
          <a:p>
            <a:r>
              <a:rPr lang="en-US" sz="2000" b="1" dirty="0"/>
              <a:t>Registration of shopkeepers and street vendors</a:t>
            </a:r>
          </a:p>
        </p:txBody>
      </p:sp>
      <p:sp>
        <p:nvSpPr>
          <p:cNvPr id="6" name="Rectangle 5">
            <a:extLst>
              <a:ext uri="{FF2B5EF4-FFF2-40B4-BE49-F238E27FC236}">
                <a16:creationId xmlns:a16="http://schemas.microsoft.com/office/drawing/2014/main" id="{BD565A4E-8880-492D-9FF7-ABED40746D6D}"/>
              </a:ext>
            </a:extLst>
          </p:cNvPr>
          <p:cNvSpPr/>
          <p:nvPr/>
        </p:nvSpPr>
        <p:spPr>
          <a:xfrm>
            <a:off x="353292" y="1278138"/>
            <a:ext cx="6096000" cy="1851148"/>
          </a:xfrm>
          <a:prstGeom prst="rect">
            <a:avLst/>
          </a:prstGeom>
        </p:spPr>
        <p:txBody>
          <a:bodyPr>
            <a:spAutoFit/>
          </a:bodyPr>
          <a:lstStyle/>
          <a:p>
            <a:pPr>
              <a:lnSpc>
                <a:spcPct val="107000"/>
              </a:lnSpc>
            </a:pPr>
            <a:r>
              <a:rPr lang="en-US" dirty="0">
                <a:latin typeface="Constantia" panose="02030602050306030303" pitchFamily="18" charset="0"/>
                <a:ea typeface="Calibri" panose="020F0502020204030204" pitchFamily="34" charset="0"/>
                <a:cs typeface="Constantia" panose="02030602050306030303" pitchFamily="18" charset="0"/>
              </a:rPr>
              <a:t>These rules shall apply to every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Wingdings-Regular"/>
                <a:ea typeface="Calibri" panose="020F0502020204030204" pitchFamily="34" charset="0"/>
                <a:cs typeface="Wingdings-Regular"/>
              </a:rPr>
              <a:t> </a:t>
            </a:r>
            <a:r>
              <a:rPr lang="en-US" dirty="0">
                <a:latin typeface="Constantia" panose="02030602050306030303" pitchFamily="18" charset="0"/>
                <a:ea typeface="Calibri" panose="020F0502020204030204" pitchFamily="34" charset="0"/>
                <a:cs typeface="Constantia" panose="02030602050306030303" pitchFamily="18" charset="0"/>
              </a:rPr>
              <a:t>Waste Generator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Wingdings-Regular"/>
                <a:ea typeface="Calibri" panose="020F0502020204030204" pitchFamily="34" charset="0"/>
                <a:cs typeface="Wingdings-Regular"/>
              </a:rPr>
              <a:t> </a:t>
            </a:r>
            <a:r>
              <a:rPr lang="en-US" dirty="0">
                <a:latin typeface="Constantia" panose="02030602050306030303" pitchFamily="18" charset="0"/>
                <a:ea typeface="Calibri" panose="020F0502020204030204" pitchFamily="34" charset="0"/>
                <a:cs typeface="Constantia" panose="02030602050306030303" pitchFamily="18" charset="0"/>
              </a:rPr>
              <a:t>Local body,</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Wingdings-Regular"/>
                <a:ea typeface="Calibri" panose="020F0502020204030204" pitchFamily="34" charset="0"/>
                <a:cs typeface="Wingdings-Regular"/>
              </a:rPr>
              <a:t> </a:t>
            </a:r>
            <a:r>
              <a:rPr lang="en-US" dirty="0">
                <a:latin typeface="Constantia" panose="02030602050306030303" pitchFamily="18" charset="0"/>
                <a:ea typeface="Calibri" panose="020F0502020204030204" pitchFamily="34" charset="0"/>
                <a:cs typeface="Constantia" panose="02030602050306030303" pitchFamily="18" charset="0"/>
              </a:rPr>
              <a:t>Gram Panchayat,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Wingdings-Regular"/>
                <a:ea typeface="Calibri" panose="020F0502020204030204" pitchFamily="34" charset="0"/>
                <a:cs typeface="Wingdings-Regular"/>
              </a:rPr>
              <a:t> </a:t>
            </a:r>
            <a:r>
              <a:rPr lang="en-US" dirty="0">
                <a:latin typeface="Constantia" panose="02030602050306030303" pitchFamily="18" charset="0"/>
                <a:ea typeface="Calibri" panose="020F0502020204030204" pitchFamily="34" charset="0"/>
                <a:cs typeface="Wingdings-Regular"/>
              </a:rPr>
              <a:t>M</a:t>
            </a:r>
            <a:r>
              <a:rPr lang="en-US" dirty="0">
                <a:latin typeface="Constantia" panose="02030602050306030303" pitchFamily="18" charset="0"/>
                <a:ea typeface="Calibri" panose="020F0502020204030204" pitchFamily="34" charset="0"/>
                <a:cs typeface="Constantia" panose="02030602050306030303" pitchFamily="18" charset="0"/>
              </a:rPr>
              <a:t>anufacturer,</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Wingdings-Regular"/>
                <a:cs typeface="Wingdings-Regular"/>
              </a:rPr>
              <a:t> </a:t>
            </a:r>
            <a:r>
              <a:rPr lang="en-US" dirty="0">
                <a:latin typeface="Constantia" panose="02030602050306030303" pitchFamily="18" charset="0"/>
                <a:ea typeface="Calibri" panose="020F0502020204030204" pitchFamily="34" charset="0"/>
                <a:cs typeface="Constantia" panose="02030602050306030303" pitchFamily="18" charset="0"/>
              </a:rPr>
              <a:t>Importers and producer.</a:t>
            </a:r>
            <a:endParaRPr lang="en-US" dirty="0"/>
          </a:p>
        </p:txBody>
      </p:sp>
      <p:sp>
        <p:nvSpPr>
          <p:cNvPr id="7" name="Rectangle 6">
            <a:extLst>
              <a:ext uri="{FF2B5EF4-FFF2-40B4-BE49-F238E27FC236}">
                <a16:creationId xmlns:a16="http://schemas.microsoft.com/office/drawing/2014/main" id="{186DD400-F541-4BFF-86D4-853A2F72954F}"/>
              </a:ext>
            </a:extLst>
          </p:cNvPr>
          <p:cNvSpPr/>
          <p:nvPr/>
        </p:nvSpPr>
        <p:spPr>
          <a:xfrm>
            <a:off x="180109" y="4901181"/>
            <a:ext cx="9767455" cy="1559209"/>
          </a:xfrm>
          <a:prstGeom prst="rect">
            <a:avLst/>
          </a:prstGeom>
        </p:spPr>
        <p:txBody>
          <a:bodyPr wrap="square">
            <a:spAutoFit/>
          </a:bodyPr>
          <a:lstStyle/>
          <a:p>
            <a:pPr>
              <a:lnSpc>
                <a:spcPct val="107000"/>
              </a:lnSpc>
            </a:pPr>
            <a:r>
              <a:rPr lang="en-US" b="1" dirty="0">
                <a:latin typeface="ArialMT"/>
                <a:ea typeface="Calibri" panose="020F0502020204030204" pitchFamily="34" charset="0"/>
                <a:cs typeface="Times New Roman" panose="02020603050405020304" pitchFamily="18" charset="0"/>
              </a:rPr>
              <a:t>Recycled Plastic not to be used for packaging of edibles.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Thickness of plastic shall be not less than 50 Microns.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Plastic sheet forming part of integral packaging shall be not less than 50 Microns.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Only Registered Producer to be provided Raw material.</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Plastic Sachets not be used for packaging </a:t>
            </a:r>
            <a:r>
              <a:rPr lang="en-US" b="1" dirty="0" err="1">
                <a:latin typeface="ArialMT"/>
                <a:ea typeface="Calibri" panose="020F0502020204030204" pitchFamily="34" charset="0"/>
                <a:cs typeface="Times New Roman" panose="02020603050405020304" pitchFamily="18" charset="0"/>
              </a:rPr>
              <a:t>Gutka</a:t>
            </a:r>
            <a:r>
              <a:rPr lang="en-US" b="1" dirty="0">
                <a:latin typeface="ArialMT"/>
                <a:ea typeface="Calibri" panose="020F0502020204030204" pitchFamily="34" charset="0"/>
                <a:cs typeface="Times New Roman" panose="02020603050405020304" pitchFamily="18" charset="0"/>
              </a:rPr>
              <a:t>, Pan masala, </a:t>
            </a:r>
            <a:r>
              <a:rPr lang="en-US" b="1" dirty="0">
                <a:latin typeface="ArialMT"/>
                <a:ea typeface="Calibri" panose="020F0502020204030204" pitchFamily="34" charset="0"/>
              </a:rPr>
              <a:t>Tobacco</a:t>
            </a:r>
            <a:endParaRPr lang="en-US" b="1" dirty="0"/>
          </a:p>
        </p:txBody>
      </p:sp>
      <p:sp>
        <p:nvSpPr>
          <p:cNvPr id="8" name="Rectangle 7">
            <a:extLst>
              <a:ext uri="{FF2B5EF4-FFF2-40B4-BE49-F238E27FC236}">
                <a16:creationId xmlns:a16="http://schemas.microsoft.com/office/drawing/2014/main" id="{4D4CDE37-D7CA-44CC-90DC-C2E526FD1C05}"/>
              </a:ext>
            </a:extLst>
          </p:cNvPr>
          <p:cNvSpPr/>
          <p:nvPr/>
        </p:nvSpPr>
        <p:spPr>
          <a:xfrm>
            <a:off x="180109" y="897436"/>
            <a:ext cx="10349345" cy="400110"/>
          </a:xfrm>
          <a:prstGeom prst="rect">
            <a:avLst/>
          </a:prstGeom>
        </p:spPr>
        <p:txBody>
          <a:bodyPr wrap="square">
            <a:spAutoFit/>
          </a:bodyPr>
          <a:lstStyle/>
          <a:p>
            <a:r>
              <a:rPr lang="en-US" sz="2000" b="1" dirty="0">
                <a:latin typeface="Calibri-Light"/>
              </a:rPr>
              <a:t>More than 15,000 </a:t>
            </a:r>
            <a:r>
              <a:rPr lang="en-US" sz="2000" b="1" dirty="0" err="1">
                <a:latin typeface="Calibri-Light"/>
              </a:rPr>
              <a:t>tonnes</a:t>
            </a:r>
            <a:r>
              <a:rPr lang="en-US" sz="2000" b="1" dirty="0">
                <a:latin typeface="Calibri-Light"/>
              </a:rPr>
              <a:t> of plastic waste are generated across India every day</a:t>
            </a:r>
            <a:endParaRPr lang="en-US" sz="2000" b="1" dirty="0"/>
          </a:p>
        </p:txBody>
      </p:sp>
    </p:spTree>
    <p:extLst>
      <p:ext uri="{BB962C8B-B14F-4D97-AF65-F5344CB8AC3E}">
        <p14:creationId xmlns:p14="http://schemas.microsoft.com/office/powerpoint/2010/main" val="2859380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2A7C66-1E25-4F04-B623-10BF48B89E75}"/>
              </a:ext>
            </a:extLst>
          </p:cNvPr>
          <p:cNvSpPr/>
          <p:nvPr/>
        </p:nvSpPr>
        <p:spPr>
          <a:xfrm>
            <a:off x="221673" y="121009"/>
            <a:ext cx="11540836" cy="2777620"/>
          </a:xfrm>
          <a:prstGeom prst="rect">
            <a:avLst/>
          </a:prstGeom>
        </p:spPr>
        <p:txBody>
          <a:bodyPr wrap="square">
            <a:spAutoFit/>
          </a:bodyPr>
          <a:lstStyle/>
          <a:p>
            <a:pPr>
              <a:lnSpc>
                <a:spcPct val="107000"/>
              </a:lnSpc>
            </a:pPr>
            <a:r>
              <a:rPr lang="en-US" sz="2000" b="1" dirty="0">
                <a:solidFill>
                  <a:srgbClr val="C00000"/>
                </a:solidFill>
                <a:latin typeface="ArialMT"/>
                <a:ea typeface="Calibri" panose="020F0502020204030204" pitchFamily="34" charset="0"/>
                <a:cs typeface="Times New Roman" panose="02020603050405020304" pitchFamily="18" charset="0"/>
              </a:rPr>
              <a:t>Responsibilities of the Local Body (Municipality/Panchayat/O)</a:t>
            </a:r>
            <a:r>
              <a:rPr lang="en-US" sz="2000" b="1" dirty="0" err="1">
                <a:solidFill>
                  <a:srgbClr val="C00000"/>
                </a:solidFill>
                <a:latin typeface="ArialMT"/>
                <a:ea typeface="Calibri" panose="020F0502020204030204" pitchFamily="34" charset="0"/>
                <a:cs typeface="Times New Roman" panose="02020603050405020304" pitchFamily="18" charset="0"/>
              </a:rPr>
              <a:t>thers</a:t>
            </a:r>
            <a:r>
              <a:rPr lang="en-US" sz="2000" b="1" dirty="0">
                <a:solidFill>
                  <a:srgbClr val="5B5B5B"/>
                </a:solidFill>
                <a:latin typeface="ArialMT"/>
                <a:ea typeface="Calibri" panose="020F0502020204030204" pitchFamily="34" charset="0"/>
                <a:cs typeface="Times New Roman" panose="02020603050405020304" pitchFamily="18" charset="0"/>
              </a:rPr>
              <a:t>)</a:t>
            </a:r>
          </a:p>
          <a:p>
            <a:pPr>
              <a:lnSpc>
                <a:spcPct val="107000"/>
              </a:lnSpc>
            </a:pPr>
            <a:r>
              <a:rPr lang="en-US" dirty="0">
                <a:solidFill>
                  <a:srgbClr val="5B5B5B"/>
                </a:solidFill>
                <a:latin typeface="ArialMT"/>
                <a:ea typeface="Calibri" panose="020F0502020204030204" pitchFamily="34" charset="0"/>
                <a:cs typeface="ArialMT"/>
              </a:rPr>
              <a:t></a:t>
            </a:r>
            <a:r>
              <a:rPr lang="en-US" dirty="0">
                <a:solidFill>
                  <a:srgbClr val="5B5B5B"/>
                </a:solidFill>
                <a:latin typeface="ArialMT"/>
                <a:ea typeface="Calibri" panose="020F0502020204030204" pitchFamily="34" charset="0"/>
                <a:cs typeface="Times New Roman" panose="02020603050405020304" pitchFamily="18" charset="0"/>
              </a:rPr>
              <a:t> </a:t>
            </a:r>
            <a:r>
              <a:rPr lang="en-US" b="1" dirty="0">
                <a:latin typeface="ArialMT"/>
                <a:ea typeface="Calibri" panose="020F0502020204030204" pitchFamily="34" charset="0"/>
                <a:cs typeface="Times New Roman" panose="02020603050405020304" pitchFamily="18" charset="0"/>
              </a:rPr>
              <a:t>Ensuring segregation, collection, storage, transportation, processing and disposal of plastic waste;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Ensuring that no damage is caused to the environment during this process;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Ensuring channelization of recyclable plastic waste fraction to recyclers;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Ensuring processing and disposal on non-recyclable fraction of plastic waste in accordance with the   </a:t>
            </a:r>
          </a:p>
          <a:p>
            <a:pPr>
              <a:lnSpc>
                <a:spcPct val="107000"/>
              </a:lnSpc>
            </a:pPr>
            <a:r>
              <a:rPr lang="en-US" b="1" dirty="0">
                <a:latin typeface="ArialMT"/>
                <a:ea typeface="Calibri" panose="020F0502020204030204" pitchFamily="34" charset="0"/>
                <a:cs typeface="Times New Roman" panose="02020603050405020304" pitchFamily="18" charset="0"/>
              </a:rPr>
              <a:t>    guidelines issued by the CPCB;</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Creating awareness among all stakeholders about their responsibilities;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Engaging civil societies or groups working with waste pickers;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Ensuring that open burning of plastic waste does not take place.</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016E59B0-3036-441E-8F98-E7B2CAFD8773}"/>
              </a:ext>
            </a:extLst>
          </p:cNvPr>
          <p:cNvSpPr/>
          <p:nvPr/>
        </p:nvSpPr>
        <p:spPr>
          <a:xfrm>
            <a:off x="110836" y="2898629"/>
            <a:ext cx="11430001" cy="2777620"/>
          </a:xfrm>
          <a:prstGeom prst="rect">
            <a:avLst/>
          </a:prstGeom>
        </p:spPr>
        <p:txBody>
          <a:bodyPr wrap="square">
            <a:spAutoFit/>
          </a:bodyPr>
          <a:lstStyle/>
          <a:p>
            <a:pPr>
              <a:lnSpc>
                <a:spcPct val="107000"/>
              </a:lnSpc>
            </a:pPr>
            <a:r>
              <a:rPr lang="en-US" sz="2000" b="1" dirty="0">
                <a:solidFill>
                  <a:srgbClr val="C00000"/>
                </a:solidFill>
                <a:latin typeface="ArialMT"/>
                <a:ea typeface="Calibri" panose="020F0502020204030204" pitchFamily="34" charset="0"/>
                <a:cs typeface="Times New Roman" panose="02020603050405020304" pitchFamily="18" charset="0"/>
              </a:rPr>
              <a:t>Responsibility of Waste Generator (Extended Producer’s Responsibility)</a:t>
            </a: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Waste generator shall minimize generation of plastic waste and segregate Not litter plastic waste and handover segregated plastic waste </a:t>
            </a: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local bodies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 All institutional waste generator shall segregate and store in accordance with municipal solid waste management rules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All waste generator shall pay user fee.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Every person responsible for </a:t>
            </a:r>
            <a:r>
              <a:rPr lang="en-US" b="1" dirty="0" err="1">
                <a:latin typeface="ArialMT"/>
                <a:ea typeface="Calibri" panose="020F0502020204030204" pitchFamily="34" charset="0"/>
                <a:cs typeface="Times New Roman" panose="02020603050405020304" pitchFamily="18" charset="0"/>
              </a:rPr>
              <a:t>organising</a:t>
            </a:r>
            <a:r>
              <a:rPr lang="en-US" b="1" dirty="0">
                <a:latin typeface="ArialMT"/>
                <a:ea typeface="Calibri" panose="020F0502020204030204" pitchFamily="34" charset="0"/>
                <a:cs typeface="Times New Roman" panose="02020603050405020304" pitchFamily="18" charset="0"/>
              </a:rPr>
              <a:t> an event in open space, which involves service of food stuff in plastic or multilayered packaging shall segregate and manage the waste generated during such even</a:t>
            </a:r>
            <a:r>
              <a:rPr lang="en-US" dirty="0">
                <a:latin typeface="ArialMT"/>
                <a:ea typeface="Calibri" panose="020F0502020204030204" pitchFamily="34" charset="0"/>
                <a:cs typeface="Times New Roman" panose="02020603050405020304" pitchFamily="18" charset="0"/>
              </a:rPr>
              <a:t>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AC951CE3-1DC9-42A2-9F6C-9AFA27216829}"/>
              </a:ext>
            </a:extLst>
          </p:cNvPr>
          <p:cNvSpPr/>
          <p:nvPr/>
        </p:nvSpPr>
        <p:spPr>
          <a:xfrm>
            <a:off x="110836" y="5595154"/>
            <a:ext cx="11970328" cy="1262846"/>
          </a:xfrm>
          <a:prstGeom prst="rect">
            <a:avLst/>
          </a:prstGeom>
        </p:spPr>
        <p:txBody>
          <a:bodyPr wrap="square">
            <a:spAutoFit/>
          </a:bodyPr>
          <a:lstStyle/>
          <a:p>
            <a:pPr>
              <a:lnSpc>
                <a:spcPct val="107000"/>
              </a:lnSpc>
            </a:pPr>
            <a:r>
              <a:rPr lang="en-US" b="1" dirty="0">
                <a:latin typeface="ArialMT"/>
                <a:ea typeface="Calibri" panose="020F0502020204030204" pitchFamily="34" charset="0"/>
                <a:cs typeface="Times New Roman" panose="02020603050405020304" pitchFamily="18" charset="0"/>
              </a:rPr>
              <a:t>The shopkeepers and street vendors supplying plastic carry </a:t>
            </a:r>
            <a:r>
              <a:rPr lang="en-US" b="1" dirty="0">
                <a:solidFill>
                  <a:srgbClr val="C00000"/>
                </a:solidFill>
                <a:latin typeface="ArialMT"/>
                <a:ea typeface="Calibri" panose="020F0502020204030204" pitchFamily="34" charset="0"/>
                <a:cs typeface="Times New Roman" panose="02020603050405020304" pitchFamily="18" charset="0"/>
              </a:rPr>
              <a:t>bags shall register with local body on payment of a minimum fees of Rs. 48,000 i.e. Rs. 4000 p.m. as plastic waste management fees</a:t>
            </a:r>
            <a:r>
              <a:rPr lang="en-US" b="1" dirty="0">
                <a:solidFill>
                  <a:srgbClr val="5B5B5B"/>
                </a:solidFill>
                <a:latin typeface="ArialMT"/>
                <a:ea typeface="Calibri" panose="020F0502020204030204" pitchFamily="34" charset="0"/>
                <a:cs typeface="Times New Roman" panose="02020603050405020304" pitchFamily="18" charset="0"/>
              </a:rPr>
              <a:t>.  Only the registered </a:t>
            </a:r>
            <a:r>
              <a:rPr lang="en-US" b="1" dirty="0">
                <a:latin typeface="ArialMT"/>
                <a:ea typeface="Calibri" panose="020F0502020204030204" pitchFamily="34" charset="0"/>
                <a:cs typeface="Times New Roman" panose="02020603050405020304" pitchFamily="18" charset="0"/>
              </a:rPr>
              <a:t>shopkeepers or street vendors shall be eligible </a:t>
            </a:r>
            <a:r>
              <a:rPr lang="en-US" b="1" dirty="0">
                <a:latin typeface="ArialMT"/>
                <a:ea typeface="Calibri" panose="020F0502020204030204" pitchFamily="34" charset="0"/>
              </a:rPr>
              <a:t>to provide plastic carry bags for dispensing the commodities</a:t>
            </a:r>
            <a:endParaRPr lang="en-US" b="1" dirty="0"/>
          </a:p>
        </p:txBody>
      </p:sp>
    </p:spTree>
    <p:extLst>
      <p:ext uri="{BB962C8B-B14F-4D97-AF65-F5344CB8AC3E}">
        <p14:creationId xmlns:p14="http://schemas.microsoft.com/office/powerpoint/2010/main" val="629298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016FB-35F8-4B7C-8247-83BEC91C64D5}"/>
              </a:ext>
            </a:extLst>
          </p:cNvPr>
          <p:cNvSpPr/>
          <p:nvPr/>
        </p:nvSpPr>
        <p:spPr>
          <a:xfrm>
            <a:off x="304799" y="214014"/>
            <a:ext cx="11014363" cy="4187749"/>
          </a:xfrm>
          <a:prstGeom prst="rect">
            <a:avLst/>
          </a:prstGeom>
        </p:spPr>
        <p:txBody>
          <a:bodyPr wrap="square">
            <a:spAutoFit/>
          </a:bodyPr>
          <a:lstStyle/>
          <a:p>
            <a:pPr>
              <a:lnSpc>
                <a:spcPct val="150000"/>
              </a:lnSpc>
            </a:pPr>
            <a:r>
              <a:rPr lang="en-US" sz="2400" b="1" dirty="0">
                <a:solidFill>
                  <a:srgbClr val="C00000"/>
                </a:solidFill>
                <a:latin typeface="ArialMT"/>
                <a:ea typeface="Calibri" panose="020F0502020204030204" pitchFamily="34" charset="0"/>
                <a:cs typeface="Times New Roman" panose="02020603050405020304" pitchFamily="18" charset="0"/>
              </a:rPr>
              <a:t>Solid Waste Management  Rules (SWM), 2016</a:t>
            </a:r>
            <a:endParaRPr lang="en-US" sz="2400" dirty="0">
              <a:solidFill>
                <a:srgbClr val="C0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b="1" dirty="0">
              <a:solidFill>
                <a:srgbClr val="5B5B5B"/>
              </a:solidFill>
              <a:latin typeface="ArialMT"/>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Times New Roman" panose="02020603050405020304" pitchFamily="18" charset="0"/>
              </a:rPr>
              <a:t>First introduced in 2000 as Municipal Solid Waste (Handling and Management) Rules. 2000</a:t>
            </a:r>
          </a:p>
          <a:p>
            <a:pPr>
              <a:lnSpc>
                <a:spcPct val="107000"/>
              </a:lnSpc>
            </a:pPr>
            <a:r>
              <a:rPr lang="en-US" dirty="0">
                <a:latin typeface="ArialMT"/>
                <a:ea typeface="Calibri" panose="020F0502020204030204" pitchFamily="34" charset="0"/>
                <a:cs typeface="Times New Roman" panose="02020603050405020304" pitchFamily="18" charset="0"/>
              </a:rPr>
              <a:t>It included all other kinds of non-hazardous wastes such as construction and demolition wastes</a:t>
            </a:r>
          </a:p>
          <a:p>
            <a:pPr>
              <a:lnSpc>
                <a:spcPct val="107000"/>
              </a:lnSpc>
            </a:pPr>
            <a:r>
              <a:rPr lang="en-US" dirty="0">
                <a:latin typeface="ArialMT"/>
                <a:ea typeface="Calibri" panose="020F0502020204030204" pitchFamily="34" charset="0"/>
                <a:cs typeface="Times New Roman" panose="02020603050405020304" pitchFamily="18" charset="0"/>
              </a:rPr>
              <a:t>Separate Rules have been made for such wastes in 2016</a:t>
            </a:r>
          </a:p>
          <a:p>
            <a:pPr>
              <a:lnSpc>
                <a:spcPct val="107000"/>
              </a:lnSpc>
            </a:pPr>
            <a:endParaRPr lang="en-US" dirty="0">
              <a:latin typeface="ArialMT"/>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Times New Roman" panose="02020603050405020304" pitchFamily="18" charset="0"/>
              </a:rPr>
              <a:t>SMW Rules suggest the well known hierarchy</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Prevention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Minimization</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Reuse</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Recycling</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Recovery, utilization including co-processing</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buFont typeface="Wingdings" panose="05000000000000000000" pitchFamily="2" charset="2"/>
              <a:buChar char="ü"/>
            </a:pPr>
            <a:r>
              <a:rPr lang="en-US" b="1" dirty="0">
                <a:latin typeface="ArialMT"/>
                <a:ea typeface="Calibri" panose="020F0502020204030204" pitchFamily="34" charset="0"/>
                <a:cs typeface="Times New Roman" panose="02020603050405020304" pitchFamily="18" charset="0"/>
              </a:rPr>
              <a:t>Safe disposal</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64C9A5D-2809-40D5-8432-D24B72CF501B}"/>
              </a:ext>
            </a:extLst>
          </p:cNvPr>
          <p:cNvSpPr/>
          <p:nvPr/>
        </p:nvSpPr>
        <p:spPr>
          <a:xfrm>
            <a:off x="207817" y="4524944"/>
            <a:ext cx="11014362" cy="2151936"/>
          </a:xfrm>
          <a:prstGeom prst="rect">
            <a:avLst/>
          </a:prstGeom>
        </p:spPr>
        <p:txBody>
          <a:bodyPr wrap="square">
            <a:spAutoFit/>
          </a:bodyPr>
          <a:lstStyle/>
          <a:p>
            <a:pPr>
              <a:lnSpc>
                <a:spcPct val="107000"/>
              </a:lnSpc>
            </a:pPr>
            <a:r>
              <a:rPr lang="en-US" b="1" dirty="0">
                <a:latin typeface="ArialMT"/>
                <a:ea typeface="Calibri" panose="020F0502020204030204" pitchFamily="34" charset="0"/>
                <a:cs typeface="Times New Roman" panose="02020603050405020304" pitchFamily="18" charset="0"/>
              </a:rPr>
              <a:t>What are new?</a:t>
            </a:r>
          </a:p>
          <a:p>
            <a:pPr marL="285750" indent="-285750">
              <a:lnSpc>
                <a:spcPct val="107000"/>
              </a:lnSpc>
              <a:buFont typeface="Arial" panose="020B0604020202020204" pitchFamily="34" charset="0"/>
              <a:buChar char="•"/>
            </a:pPr>
            <a:r>
              <a:rPr lang="en-US" b="1" dirty="0">
                <a:latin typeface="Calibri" panose="020F0502020204030204" pitchFamily="34" charset="0"/>
                <a:ea typeface="Calibri" panose="020F0502020204030204" pitchFamily="34" charset="0"/>
                <a:cs typeface="Times New Roman" panose="02020603050405020304" pitchFamily="18" charset="0"/>
              </a:rPr>
              <a:t>Segregation at Source – three bag formula, degradable, non-degradable, domestic hazardous waste</a:t>
            </a: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Local bodies empowered to collect </a:t>
            </a: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User Fee</a:t>
            </a: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and levy </a:t>
            </a: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Spot Fine</a:t>
            </a:r>
            <a:r>
              <a:rPr lang="en-US" b="1" dirty="0">
                <a:latin typeface="ArialMT"/>
                <a:ea typeface="Calibri" panose="020F0502020204030204" pitchFamily="34" charset="0"/>
                <a:cs typeface="ArialMT"/>
              </a:rPr>
              <a:t>’ after framing suitable bylaws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Bulk generators to develop composting facilities</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Promotion of  compost marketing, Fertilizer Corporations to help in promoting compost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Bringing policy on Waste to Energy;  Tariff for energy from waste to be decided</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b="1" dirty="0">
                <a:latin typeface="ArialMT"/>
                <a:ea typeface="Calibri" panose="020F0502020204030204" pitchFamily="34" charset="0"/>
                <a:cs typeface="ArialMT"/>
              </a:rPr>
              <a:t>•</a:t>
            </a:r>
            <a:r>
              <a:rPr lang="en-US" b="1" dirty="0">
                <a:latin typeface="ArialMT"/>
                <a:ea typeface="Calibri" panose="020F0502020204030204" pitchFamily="34" charset="0"/>
                <a:cs typeface="Times New Roman" panose="02020603050405020304" pitchFamily="18" charset="0"/>
              </a:rPr>
              <a:t> Integration of Rag pickers, Self Help Groups </a:t>
            </a:r>
            <a:r>
              <a:rPr lang="en-US" b="1" dirty="0">
                <a:latin typeface="ArialMT"/>
                <a:ea typeface="Calibri" panose="020F0502020204030204" pitchFamily="34" charset="0"/>
              </a:rPr>
              <a:t>etc. in waste collection system after registration</a:t>
            </a:r>
            <a:endParaRPr lang="en-US" b="1" dirty="0"/>
          </a:p>
        </p:txBody>
      </p:sp>
    </p:spTree>
    <p:extLst>
      <p:ext uri="{BB962C8B-B14F-4D97-AF65-F5344CB8AC3E}">
        <p14:creationId xmlns:p14="http://schemas.microsoft.com/office/powerpoint/2010/main" val="53702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506C39-FA5F-465F-809E-B4D8C48D1255}"/>
              </a:ext>
            </a:extLst>
          </p:cNvPr>
          <p:cNvSpPr txBox="1"/>
          <p:nvPr/>
        </p:nvSpPr>
        <p:spPr>
          <a:xfrm>
            <a:off x="3123026" y="243510"/>
            <a:ext cx="5570807" cy="461665"/>
          </a:xfrm>
          <a:prstGeom prst="rect">
            <a:avLst/>
          </a:prstGeom>
          <a:noFill/>
        </p:spPr>
        <p:txBody>
          <a:bodyPr wrap="square" rtlCol="0">
            <a:spAutoFit/>
          </a:bodyPr>
          <a:lstStyle/>
          <a:p>
            <a:r>
              <a:rPr lang="en-US" sz="2400" b="1" dirty="0"/>
              <a:t>The E-Waste (Management) Rules, 2016</a:t>
            </a:r>
          </a:p>
        </p:txBody>
      </p:sp>
      <p:sp>
        <p:nvSpPr>
          <p:cNvPr id="5" name="TextBox 4">
            <a:extLst>
              <a:ext uri="{FF2B5EF4-FFF2-40B4-BE49-F238E27FC236}">
                <a16:creationId xmlns:a16="http://schemas.microsoft.com/office/drawing/2014/main" id="{B32A83B8-DA94-41FC-801A-B7B15CF5559A}"/>
              </a:ext>
            </a:extLst>
          </p:cNvPr>
          <p:cNvSpPr txBox="1"/>
          <p:nvPr/>
        </p:nvSpPr>
        <p:spPr>
          <a:xfrm>
            <a:off x="125438" y="858583"/>
            <a:ext cx="7178038" cy="5632311"/>
          </a:xfrm>
          <a:prstGeom prst="rect">
            <a:avLst/>
          </a:prstGeom>
          <a:noFill/>
        </p:spPr>
        <p:txBody>
          <a:bodyPr wrap="square" rtlCol="0">
            <a:spAutoFit/>
          </a:bodyPr>
          <a:lstStyle/>
          <a:p>
            <a:r>
              <a:rPr lang="en-US" b="1" dirty="0"/>
              <a:t>First introduced as  E-Waste (Management and Handling)  Rules, 2011, 	effective from May 1, 2012</a:t>
            </a:r>
          </a:p>
          <a:p>
            <a:r>
              <a:rPr lang="en-US" b="1" dirty="0"/>
              <a:t>The Rules enabled recovery and/or reuse of useful materials </a:t>
            </a:r>
          </a:p>
          <a:p>
            <a:r>
              <a:rPr lang="en-US" b="1" dirty="0"/>
              <a:t>	from the plethora of E-Wastes.</a:t>
            </a:r>
          </a:p>
          <a:p>
            <a:r>
              <a:rPr lang="en-US" b="1" dirty="0"/>
              <a:t>For the first time, the concept of Extended Producer Responsibility </a:t>
            </a:r>
          </a:p>
          <a:p>
            <a:r>
              <a:rPr lang="en-US" b="1" dirty="0"/>
              <a:t>	(EPR) was introduced – this was to make the </a:t>
            </a:r>
          </a:p>
          <a:p>
            <a:r>
              <a:rPr lang="en-US" b="1" dirty="0"/>
              <a:t>	manufacturers liable for safe disposal of their products.</a:t>
            </a:r>
          </a:p>
          <a:p>
            <a:r>
              <a:rPr lang="en-US" b="1" dirty="0"/>
              <a:t>Formation of Producer Responsibility Organization (PRO) was stipulated.  </a:t>
            </a:r>
          </a:p>
          <a:p>
            <a:r>
              <a:rPr lang="en-US" b="1" dirty="0"/>
              <a:t>	PRO would be a professional organization authorized or 	financed 	collectively or individually by the Producer(s) to take </a:t>
            </a:r>
          </a:p>
          <a:p>
            <a:r>
              <a:rPr lang="en-US" b="1" dirty="0"/>
              <a:t>	responsibilities for collection and channelizing E-wastes.  </a:t>
            </a:r>
          </a:p>
          <a:p>
            <a:r>
              <a:rPr lang="en-US" b="1" dirty="0"/>
              <a:t>A PRO is an additional channel for implementing EPR.</a:t>
            </a:r>
          </a:p>
          <a:p>
            <a:r>
              <a:rPr lang="en-US" b="1" dirty="0"/>
              <a:t>An Amendment to the 2016 Rules was made in 2018 with </a:t>
            </a:r>
          </a:p>
          <a:p>
            <a:r>
              <a:rPr lang="en-US" b="1" dirty="0"/>
              <a:t>	the objectives of channelizing the wastes generated to</a:t>
            </a:r>
          </a:p>
          <a:p>
            <a:r>
              <a:rPr lang="en-US" b="1" dirty="0"/>
              <a:t>	dismantlers and recyclers and with reduced collection targets.</a:t>
            </a:r>
          </a:p>
          <a:p>
            <a:r>
              <a:rPr lang="en-US" b="1" dirty="0"/>
              <a:t>Collection target to increase by 10% every year.</a:t>
            </a:r>
          </a:p>
          <a:p>
            <a:r>
              <a:rPr lang="en-US" b="1" dirty="0"/>
              <a:t>Collection is entirely under EPR</a:t>
            </a:r>
          </a:p>
          <a:p>
            <a:r>
              <a:rPr lang="en-US" b="1" dirty="0"/>
              <a:t>The Producer may introduce Deposit Refund Scheme (as a security for</a:t>
            </a:r>
          </a:p>
          <a:p>
            <a:r>
              <a:rPr lang="en-US" b="1" dirty="0"/>
              <a:t>	return of the goods after service life)</a:t>
            </a:r>
          </a:p>
          <a:p>
            <a:r>
              <a:rPr lang="en-US" b="1" dirty="0"/>
              <a:t>Dismantlers and recycles to have authorization.</a:t>
            </a:r>
          </a:p>
        </p:txBody>
      </p:sp>
      <p:pic>
        <p:nvPicPr>
          <p:cNvPr id="6" name="Picture 5">
            <a:extLst>
              <a:ext uri="{FF2B5EF4-FFF2-40B4-BE49-F238E27FC236}">
                <a16:creationId xmlns:a16="http://schemas.microsoft.com/office/drawing/2014/main" id="{ECD8C4CB-2329-4FC8-A98F-BD24FC05F03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03476" y="1069633"/>
            <a:ext cx="4763086" cy="3530502"/>
          </a:xfrm>
          <a:prstGeom prst="rect">
            <a:avLst/>
          </a:prstGeom>
          <a:noFill/>
          <a:ln>
            <a:noFill/>
          </a:ln>
        </p:spPr>
      </p:pic>
    </p:spTree>
    <p:extLst>
      <p:ext uri="{BB962C8B-B14F-4D97-AF65-F5344CB8AC3E}">
        <p14:creationId xmlns:p14="http://schemas.microsoft.com/office/powerpoint/2010/main" val="1828493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E8A922-228B-4A9F-8BE8-514246F9A2E5}"/>
              </a:ext>
            </a:extLst>
          </p:cNvPr>
          <p:cNvSpPr txBox="1"/>
          <p:nvPr/>
        </p:nvSpPr>
        <p:spPr>
          <a:xfrm>
            <a:off x="292331" y="788324"/>
            <a:ext cx="11064240"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human civilization was characterized by exploitation, destruction and non-caring of the Environment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first chapter of Genesis:  People are commanded by God to subdue Nature, procreate and to have dominion over all living things.  Perhaps people were advised so for their survival.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There are many counter-examples of love for Nature, considering Nature as God.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On the whole, the problem of deterioration of the environment aggravated over centuries as a result of  human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actities</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9F7A6DF-5253-43B7-859B-E060B0BD31AB}"/>
              </a:ext>
            </a:extLst>
          </p:cNvPr>
          <p:cNvSpPr txBox="1"/>
          <p:nvPr/>
        </p:nvSpPr>
        <p:spPr>
          <a:xfrm>
            <a:off x="3497580" y="106680"/>
            <a:ext cx="57683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Environment and Human Civilization</a:t>
            </a:r>
          </a:p>
        </p:txBody>
      </p:sp>
      <p:pic>
        <p:nvPicPr>
          <p:cNvPr id="4" name="Picture 3">
            <a:extLst>
              <a:ext uri="{FF2B5EF4-FFF2-40B4-BE49-F238E27FC236}">
                <a16:creationId xmlns:a16="http://schemas.microsoft.com/office/drawing/2014/main" id="{00B11593-4D9F-4660-86F4-4796CA6895F5}"/>
              </a:ext>
            </a:extLst>
          </p:cNvPr>
          <p:cNvPicPr>
            <a:picLocks noChangeAspect="1"/>
          </p:cNvPicPr>
          <p:nvPr/>
        </p:nvPicPr>
        <p:blipFill>
          <a:blip r:embed="rId2"/>
          <a:stretch>
            <a:fillRect/>
          </a:stretch>
        </p:blipFill>
        <p:spPr>
          <a:xfrm>
            <a:off x="487680" y="3255072"/>
            <a:ext cx="6318814" cy="3312557"/>
          </a:xfrm>
          <a:prstGeom prst="rect">
            <a:avLst/>
          </a:prstGeom>
        </p:spPr>
      </p:pic>
      <p:sp>
        <p:nvSpPr>
          <p:cNvPr id="5" name="TextBox 4">
            <a:extLst>
              <a:ext uri="{FF2B5EF4-FFF2-40B4-BE49-F238E27FC236}">
                <a16:creationId xmlns:a16="http://schemas.microsoft.com/office/drawing/2014/main" id="{80E36CF8-249A-4888-BC42-7225E790F16C}"/>
              </a:ext>
            </a:extLst>
          </p:cNvPr>
          <p:cNvSpPr txBox="1"/>
          <p:nvPr/>
        </p:nvSpPr>
        <p:spPr>
          <a:xfrm>
            <a:off x="7482840" y="4602480"/>
            <a:ext cx="422148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Was the Walrus positive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libri" panose="020F0502020204030204"/>
                <a:ea typeface="+mn-ea"/>
                <a:cs typeface="+mn-cs"/>
              </a:rPr>
              <a:t>                      and hopeful?</a:t>
            </a:r>
          </a:p>
        </p:txBody>
      </p:sp>
    </p:spTree>
    <p:extLst>
      <p:ext uri="{BB962C8B-B14F-4D97-AF65-F5344CB8AC3E}">
        <p14:creationId xmlns:p14="http://schemas.microsoft.com/office/powerpoint/2010/main" val="85008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3E4AB-7ADA-4B0D-848E-FE5477D356F7}"/>
              </a:ext>
            </a:extLst>
          </p:cNvPr>
          <p:cNvSpPr txBox="1"/>
          <p:nvPr/>
        </p:nvSpPr>
        <p:spPr>
          <a:xfrm>
            <a:off x="2064328" y="0"/>
            <a:ext cx="75922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National Policies on Environment and Natural Resources</a:t>
            </a:r>
          </a:p>
        </p:txBody>
      </p:sp>
      <p:sp>
        <p:nvSpPr>
          <p:cNvPr id="3" name="TextBox 2">
            <a:extLst>
              <a:ext uri="{FF2B5EF4-FFF2-40B4-BE49-F238E27FC236}">
                <a16:creationId xmlns:a16="http://schemas.microsoft.com/office/drawing/2014/main" id="{4237BEAE-3F8D-499F-BFB1-6909DADC41D7}"/>
              </a:ext>
            </a:extLst>
          </p:cNvPr>
          <p:cNvSpPr txBox="1"/>
          <p:nvPr/>
        </p:nvSpPr>
        <p:spPr>
          <a:xfrm>
            <a:off x="0" y="461665"/>
            <a:ext cx="12191999" cy="6647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Government of India adopted a number of policies relating to the Environment, Natural Resources and Sustainable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The National Environment Policy (NEP)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was adopted in the Parliament in 2006</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Its essential features are: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Conservation of Critical Environmental Resources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To protect and conserve critical environmental resources and invaluable natural and man- made heritage which are essential for life-supporting livelihoods and welfare of the society.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Inter-generational Equity</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To ensure judicious use of environmental resources to meet the needs and aspirations of present and future generations.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Efficiency in Environmental Resources Use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To ensure efficient use of environmental resources in the sense of reduction in their use per unit of economic output and to minimize adverse environmental impacts on society.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Environmental Governance in the Management of Resources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To apply the principles of good governance (i.e. transparency, rationality, accountability, reduction in costs and time, and public participation) to the management of environmental resources.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Enhancement of Resources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Appropriate technology and traditional knowledge for conservation and enhancement of resources.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Livelihood Security for the Poor</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To ensure equitable access to environmental resources for poor tribal community.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Integration of Environmental Concerns for Socio-economic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National Water Policy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was first adopted in 1987 and has been modified a few times  The latest modification was done in 2002 highlights the importance of water for human existence as well as for all economic and development related activities. It addresses the problem of scarcity of water and the need to conserve this resource through optimal, economical, sustainable and equitable means.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403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6F9818-EED3-459F-8931-3EE99C15CE6B}"/>
              </a:ext>
            </a:extLst>
          </p:cNvPr>
          <p:cNvSpPr/>
          <p:nvPr/>
        </p:nvSpPr>
        <p:spPr>
          <a:xfrm>
            <a:off x="198120" y="348206"/>
            <a:ext cx="11003280" cy="5347361"/>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Legislations in a few other countries</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Clean Air Act, 1955 in USA.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Act has since been modified from time to time to cope with the growing need on more strict monitoring and regulation - </a:t>
            </a: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1963 Clean Air Act, The Clean Air Quality Act of 1967, 1970 Clean Air Act Amendments, 1977 Clean Air Act Amendments, 1990 Clean Air Act Amendments.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The US National Environmental Policy Act (NEPA) 1970 was signed on Jan 1, 1970 and the US Environmental Protection Agency (US EPA) was formed on December 2 of the same year.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US EPA has the overall responsibility of environmental monitoring and regulation.  There are State Level agencies as well in the US.  </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Japan enacted the first comprehensive environmental law in 1967. </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3794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5A3026-D755-4250-B9C6-CF4711C60679}"/>
              </a:ext>
            </a:extLst>
          </p:cNvPr>
          <p:cNvSpPr/>
          <p:nvPr/>
        </p:nvSpPr>
        <p:spPr>
          <a:xfrm>
            <a:off x="449580" y="165548"/>
            <a:ext cx="11292840" cy="6616042"/>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 number of major global conferences were held as continuation to the Stockholm Conference</a:t>
            </a:r>
            <a:r>
              <a:rPr kumimoji="0" lang="en-US" sz="2400" b="0"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1992 Rio Conference on Environment and Development l Agenda 21, chapter 30: “Strengthening the Role of Business and Industry”, including “</a:t>
            </a: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Promoting responsible entrepreneurship</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l </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2002 World Summit on Sustainable Development </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Earth Summit 2 or Rio + 10</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Political Declaration: “duty of the private sector to contribute to the evolution of equitable and sustainable communities and societies” and (para. 27) and “need for the private sector to enforce corporate accountability, …within a transparent and stable regulatory environment” (para 29) </a:t>
            </a:r>
            <a:endPar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2012 “Rio+20” Conference held at Johannesburg: “</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Green Economy, Green Growth”?</a:t>
            </a:r>
            <a:endPar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1200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22B6AF62-A81B-443A-8BFD-BA038E758C87}"/>
              </a:ext>
            </a:extLst>
          </p:cNvPr>
          <p:cNvSpPr txBox="1">
            <a:spLocks noChangeArrowheads="1"/>
          </p:cNvSpPr>
          <p:nvPr/>
        </p:nvSpPr>
        <p:spPr bwMode="auto">
          <a:xfrm>
            <a:off x="2611648" y="539059"/>
            <a:ext cx="696870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9900"/>
                </a:solidFill>
                <a:effectLst/>
                <a:uLnTx/>
                <a:uFillTx/>
                <a:latin typeface="Arial" panose="020B0604020202020204" pitchFamily="34" charset="0"/>
                <a:ea typeface="+mn-ea"/>
                <a:cs typeface="Arial" panose="020B0604020202020204" pitchFamily="34" charset="0"/>
              </a:rPr>
              <a:t> Towering Principles that Influence today’s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9900"/>
                </a:solidFill>
                <a:effectLst/>
                <a:uLnTx/>
                <a:uFillTx/>
                <a:latin typeface="Arial" panose="020B0604020202020204" pitchFamily="34" charset="0"/>
                <a:ea typeface="+mn-ea"/>
                <a:cs typeface="Arial" panose="020B0604020202020204" pitchFamily="34" charset="0"/>
              </a:rPr>
              <a:t>Environmental Laws</a:t>
            </a:r>
          </a:p>
        </p:txBody>
      </p:sp>
      <p:sp>
        <p:nvSpPr>
          <p:cNvPr id="32771" name="Text Box 3">
            <a:extLst>
              <a:ext uri="{FF2B5EF4-FFF2-40B4-BE49-F238E27FC236}">
                <a16:creationId xmlns:a16="http://schemas.microsoft.com/office/drawing/2014/main" id="{CB28565F-43C8-4D8E-8946-7712153CD5F3}"/>
              </a:ext>
            </a:extLst>
          </p:cNvPr>
          <p:cNvSpPr txBox="1">
            <a:spLocks noChangeArrowheads="1"/>
          </p:cNvSpPr>
          <p:nvPr/>
        </p:nvSpPr>
        <p:spPr bwMode="auto">
          <a:xfrm>
            <a:off x="2762656" y="2618510"/>
            <a:ext cx="582242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2400" b="0" i="0" u="none" strike="noStrike" kern="1200" cap="none" spc="0" normalizeH="0" baseline="0" noProof="0" dirty="0">
                <a:ln>
                  <a:noFill/>
                </a:ln>
                <a:solidFill>
                  <a:srgbClr val="3366CC"/>
                </a:solidFill>
                <a:effectLst/>
                <a:uLnTx/>
                <a:uFillTx/>
                <a:latin typeface="Arial" panose="020B0604020202020204" pitchFamily="34" charset="0"/>
                <a:ea typeface="+mn-ea"/>
                <a:cs typeface="Arial" panose="020B0604020202020204" pitchFamily="34" charset="0"/>
              </a:rPr>
              <a:t>The Precautionary Principle (PP)</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altLang="en-US" sz="2400" b="0" i="0" u="none" strike="noStrike" kern="1200" cap="none" spc="0" normalizeH="0" baseline="0" noProof="0" dirty="0">
              <a:ln>
                <a:noFill/>
              </a:ln>
              <a:solidFill>
                <a:srgbClr val="3366CC"/>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24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rPr>
              <a:t>The Prevention Principle (P2)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2400" b="0" i="0" u="none" strike="noStrike" kern="1200" cap="none" spc="0" normalizeH="0" baseline="0" noProof="0" dirty="0">
                <a:ln>
                  <a:noFill/>
                </a:ln>
                <a:solidFill>
                  <a:srgbClr val="CC3300"/>
                </a:solidFill>
                <a:effectLst/>
                <a:uLnTx/>
                <a:uFillTx/>
                <a:latin typeface="Arial" panose="020B0604020202020204" pitchFamily="34" charset="0"/>
                <a:ea typeface="+mn-ea"/>
                <a:cs typeface="Arial" panose="020B0604020202020204" pitchFamily="34" charset="0"/>
              </a:rPr>
              <a:t>The Polluter Pays Principle (PPP)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en-US" sz="2400" b="0" i="0" u="none" strike="noStrike" kern="1200" cap="none" spc="0" normalizeH="0" baseline="0" noProof="0" dirty="0">
                <a:ln>
                  <a:noFill/>
                </a:ln>
                <a:solidFill>
                  <a:srgbClr val="0563C1"/>
                </a:solidFill>
                <a:effectLst/>
                <a:uLnTx/>
                <a:uFillTx/>
                <a:latin typeface="Arial" panose="020B0604020202020204" pitchFamily="34" charset="0"/>
                <a:ea typeface="+mn-ea"/>
                <a:cs typeface="Arial" panose="020B0604020202020204" pitchFamily="34" charset="0"/>
              </a:rPr>
              <a:t>The Sustainable Development Principle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772" name="Rectangle 4">
            <a:extLst>
              <a:ext uri="{FF2B5EF4-FFF2-40B4-BE49-F238E27FC236}">
                <a16:creationId xmlns:a16="http://schemas.microsoft.com/office/drawing/2014/main" id="{4E0722F0-E28F-42DF-B133-31B109F2B64D}"/>
              </a:ext>
            </a:extLst>
          </p:cNvPr>
          <p:cNvSpPr>
            <a:spLocks noChangeArrowheads="1"/>
          </p:cNvSpPr>
          <p:nvPr/>
        </p:nvSpPr>
        <p:spPr bwMode="auto">
          <a:xfrm>
            <a:off x="1752599" y="444612"/>
            <a:ext cx="8686800" cy="1143000"/>
          </a:xfrm>
          <a:prstGeom prst="rect">
            <a:avLst/>
          </a:prstGeom>
          <a:noFill/>
          <a:ln w="38100">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32773" name="Rectangle 5">
            <a:extLst>
              <a:ext uri="{FF2B5EF4-FFF2-40B4-BE49-F238E27FC236}">
                <a16:creationId xmlns:a16="http://schemas.microsoft.com/office/drawing/2014/main" id="{448D3121-3FC2-43C4-8C07-CDAFBE4AEE9A}"/>
              </a:ext>
            </a:extLst>
          </p:cNvPr>
          <p:cNvSpPr>
            <a:spLocks noChangeArrowheads="1"/>
          </p:cNvSpPr>
          <p:nvPr/>
        </p:nvSpPr>
        <p:spPr bwMode="auto">
          <a:xfrm>
            <a:off x="2321070" y="2618510"/>
            <a:ext cx="6705600" cy="39624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EDA531EA-06E3-442D-AE22-0D51B29D7566}"/>
              </a:ext>
            </a:extLst>
          </p:cNvPr>
          <p:cNvSpPr txBox="1">
            <a:spLocks noChangeArrowheads="1"/>
          </p:cNvSpPr>
          <p:nvPr/>
        </p:nvSpPr>
        <p:spPr bwMode="auto">
          <a:xfrm>
            <a:off x="3282951" y="442913"/>
            <a:ext cx="524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9900"/>
                </a:solidFill>
                <a:effectLst/>
                <a:uLnTx/>
                <a:uFillTx/>
                <a:latin typeface="Arial" panose="020B0604020202020204" pitchFamily="34" charset="0"/>
                <a:ea typeface="+mn-ea"/>
                <a:cs typeface="Arial" panose="020B0604020202020204" pitchFamily="34" charset="0"/>
              </a:rPr>
              <a:t>PRECAUTIONARY PRINCIPLE (PP)</a:t>
            </a:r>
          </a:p>
        </p:txBody>
      </p:sp>
      <p:sp>
        <p:nvSpPr>
          <p:cNvPr id="33795" name="Rectangle 4">
            <a:extLst>
              <a:ext uri="{FF2B5EF4-FFF2-40B4-BE49-F238E27FC236}">
                <a16:creationId xmlns:a16="http://schemas.microsoft.com/office/drawing/2014/main" id="{E4BE18A3-44C8-4A8C-B433-467F2239C311}"/>
              </a:ext>
            </a:extLst>
          </p:cNvPr>
          <p:cNvSpPr>
            <a:spLocks noChangeArrowheads="1"/>
          </p:cNvSpPr>
          <p:nvPr/>
        </p:nvSpPr>
        <p:spPr bwMode="auto">
          <a:xfrm>
            <a:off x="3125788" y="366713"/>
            <a:ext cx="5562600" cy="609600"/>
          </a:xfrm>
          <a:prstGeom prst="rect">
            <a:avLst/>
          </a:prstGeom>
          <a:noFill/>
          <a:ln w="28575">
            <a:solidFill>
              <a:srgbClr val="66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33796" name="Text Box 5">
            <a:extLst>
              <a:ext uri="{FF2B5EF4-FFF2-40B4-BE49-F238E27FC236}">
                <a16:creationId xmlns:a16="http://schemas.microsoft.com/office/drawing/2014/main" id="{B2921F1B-27EB-4285-A576-A4A309F3311B}"/>
              </a:ext>
            </a:extLst>
          </p:cNvPr>
          <p:cNvSpPr txBox="1">
            <a:spLocks noChangeArrowheads="1"/>
          </p:cNvSpPr>
          <p:nvPr/>
        </p:nvSpPr>
        <p:spPr bwMode="auto">
          <a:xfrm>
            <a:off x="1828800" y="1219200"/>
            <a:ext cx="7970838"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altLang="en-US" sz="2000" b="1"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rPr>
              <a:t>Natural Environment has a limited capacity of absorbing the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CC3300"/>
                </a:solidFill>
                <a:effectLst/>
                <a:uLnTx/>
                <a:uFillTx/>
                <a:latin typeface="Arial" panose="020B0604020202020204" pitchFamily="34" charset="0"/>
                <a:ea typeface="+mn-ea"/>
                <a:cs typeface="Arial" panose="020B0604020202020204" pitchFamily="34" charset="0"/>
              </a:rPr>
              <a:t>             ill-effects of contamination.  </a:t>
            </a:r>
            <a:r>
              <a:rPr kumimoji="0" lang="en-US" altLang="en-US" sz="2000" b="1"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Beyond  certain limits, they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	cause damage to life and property.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000" b="1" i="0" u="none" strike="noStrike" kern="1200" cap="none" spc="0" normalizeH="0" baseline="0" noProof="0">
              <a:ln>
                <a:noFill/>
              </a:ln>
              <a:solidFill>
                <a:srgbClr val="009900"/>
              </a:solidFill>
              <a:effectLst/>
              <a:uLnTx/>
              <a:uFillTx/>
              <a:latin typeface="Arial" panose="020B0604020202020204" pitchFamily="34" charset="0"/>
              <a:ea typeface="+mn-ea"/>
              <a:cs typeface="Arial" panose="020B0604020202020204" pitchFamily="34" charset="0"/>
            </a:endParaRPr>
          </a:p>
        </p:txBody>
      </p:sp>
      <p:sp>
        <p:nvSpPr>
          <p:cNvPr id="7" name="Text Box 3">
            <a:extLst>
              <a:ext uri="{FF2B5EF4-FFF2-40B4-BE49-F238E27FC236}">
                <a16:creationId xmlns:a16="http://schemas.microsoft.com/office/drawing/2014/main" id="{761A7F8C-4415-4C5D-9CBB-B2BBBE91A3EC}"/>
              </a:ext>
            </a:extLst>
          </p:cNvPr>
          <p:cNvSpPr txBox="1">
            <a:spLocks noChangeArrowheads="1"/>
          </p:cNvSpPr>
          <p:nvPr/>
        </p:nvSpPr>
        <p:spPr bwMode="auto">
          <a:xfrm>
            <a:off x="1828800" y="2430463"/>
            <a:ext cx="8686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ü"/>
              <a:tabLst/>
              <a:defRPr/>
            </a:pPr>
            <a:r>
              <a:rPr kumimoji="0" lang="en-US" sz="1800" b="1" i="0" u="none" strike="noStrike" kern="1200" cap="none" spc="0" normalizeH="0" baseline="0" noProof="0" dirty="0">
                <a:ln>
                  <a:noFill/>
                </a:ln>
                <a:solidFill>
                  <a:srgbClr val="800080"/>
                </a:solidFill>
                <a:effectLst/>
                <a:uLnTx/>
                <a:uFillTx/>
                <a:latin typeface="Arial" pitchFamily="34" charset="0"/>
                <a:ea typeface="+mn-ea"/>
                <a:cs typeface="Arial" pitchFamily="34" charset="0"/>
              </a:rPr>
              <a:t>Environmental Laws regularly operate in areas complicated by high levels of  scientific uncertainty!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800080"/>
              </a:solidFill>
              <a:effectLst/>
              <a:uLnTx/>
              <a:uFillTx/>
              <a:latin typeface="Arial" pitchFamily="34" charset="0"/>
              <a:ea typeface="+mn-ea"/>
              <a:cs typeface="Arial"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ü"/>
              <a:tabLst/>
              <a:defRPr/>
            </a:pPr>
            <a:r>
              <a:rPr kumimoji="0" lang="en-US" sz="1800" b="1" i="0" u="none" strike="noStrike" kern="1200" cap="none" spc="0" normalizeH="0" baseline="0" noProof="0" dirty="0">
                <a:ln>
                  <a:noFill/>
                </a:ln>
                <a:solidFill>
                  <a:srgbClr val="3366CC"/>
                </a:solidFill>
                <a:effectLst/>
                <a:uLnTx/>
                <a:uFillTx/>
                <a:latin typeface="Arial" pitchFamily="34" charset="0"/>
                <a:ea typeface="+mn-ea"/>
                <a:cs typeface="Arial" pitchFamily="34" charset="0"/>
              </a:rPr>
              <a:t>The Precautionary Principle has been defined in Principle 15 of the Rio Declaration (Agenda 21)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3366CC"/>
              </a:solidFill>
              <a:effectLst/>
              <a:uLnTx/>
              <a:uFillTx/>
              <a:latin typeface="Arial" pitchFamily="34" charset="0"/>
              <a:ea typeface="+mn-ea"/>
              <a:cs typeface="Arial" pitchFamily="34" charset="0"/>
            </a:endParaRP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ü"/>
              <a:tabLst/>
              <a:defRPr/>
            </a:pPr>
            <a:r>
              <a:rPr kumimoji="0" lang="en-US" sz="1800" b="1" i="0" u="none" strike="noStrike" kern="1200" cap="none" spc="0" normalizeH="0" baseline="0" noProof="0" dirty="0">
                <a:ln>
                  <a:noFill/>
                </a:ln>
                <a:solidFill>
                  <a:srgbClr val="800080"/>
                </a:solidFill>
                <a:effectLst/>
                <a:uLnTx/>
                <a:uFillTx/>
                <a:latin typeface="Arial" pitchFamily="34" charset="0"/>
                <a:ea typeface="+mn-ea"/>
                <a:cs typeface="Arial" pitchFamily="34" charset="0"/>
              </a:rPr>
              <a:t>In order to protect the environment, the precautionary approach shall be widely applied by States according to their capabilities.  </a:t>
            </a:r>
            <a:r>
              <a:rPr kumimoji="0" lang="en-US" sz="1800" b="1" i="1" u="none" strike="noStrike" kern="1200" cap="none" spc="0" normalizeH="0" baseline="0" noProof="0" dirty="0">
                <a:ln>
                  <a:noFill/>
                </a:ln>
                <a:solidFill>
                  <a:srgbClr val="800080"/>
                </a:solidFill>
                <a:effectLst/>
                <a:uLnTx/>
                <a:uFillTx/>
                <a:latin typeface="Arial" pitchFamily="34" charset="0"/>
                <a:ea typeface="+mn-ea"/>
                <a:cs typeface="Arial" pitchFamily="34" charset="0"/>
              </a:rPr>
              <a:t>Where there are threats of serious  or irreversible environmental damage, lack of full scientific certainty should not  be used as a reason for postponing measures to prevent environmental degradation</a:t>
            </a:r>
            <a:r>
              <a:rPr kumimoji="0" lang="en-US" sz="1800" b="1" i="0" u="none" strike="noStrike" kern="1200" cap="none" spc="0" normalizeH="0" baseline="0" noProof="0" dirty="0">
                <a:ln>
                  <a:noFill/>
                </a:ln>
                <a:solidFill>
                  <a:srgbClr val="800080"/>
                </a:solidFill>
                <a:effectLst/>
                <a:uLnTx/>
                <a:uFillTx/>
                <a:latin typeface="Arial" pitchFamily="34" charset="0"/>
                <a:ea typeface="+mn-ea"/>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2" name="Rectangle 1">
            <a:extLst>
              <a:ext uri="{FF2B5EF4-FFF2-40B4-BE49-F238E27FC236}">
                <a16:creationId xmlns:a16="http://schemas.microsoft.com/office/drawing/2014/main" id="{A3F02AD0-60FE-404F-AC49-847D8C66224A}"/>
              </a:ext>
            </a:extLst>
          </p:cNvPr>
          <p:cNvSpPr/>
          <p:nvPr/>
        </p:nvSpPr>
        <p:spPr>
          <a:xfrm>
            <a:off x="1698625" y="1066800"/>
            <a:ext cx="8686800" cy="518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170168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a:extLst>
              <a:ext uri="{FF2B5EF4-FFF2-40B4-BE49-F238E27FC236}">
                <a16:creationId xmlns:a16="http://schemas.microsoft.com/office/drawing/2014/main" id="{CC6F2FED-11B9-4DE5-8A86-0C15F52041AA}"/>
              </a:ext>
            </a:extLst>
          </p:cNvPr>
          <p:cNvSpPr txBox="1">
            <a:spLocks noChangeArrowheads="1"/>
          </p:cNvSpPr>
          <p:nvPr/>
        </p:nvSpPr>
        <p:spPr bwMode="auto">
          <a:xfrm>
            <a:off x="3733800" y="152401"/>
            <a:ext cx="518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9900"/>
                </a:solidFill>
                <a:effectLst/>
                <a:uLnTx/>
                <a:uFillTx/>
                <a:latin typeface="Arial" panose="020B0604020202020204" pitchFamily="34" charset="0"/>
                <a:ea typeface="+mn-ea"/>
                <a:cs typeface="Arial" panose="020B0604020202020204" pitchFamily="34" charset="0"/>
              </a:rPr>
              <a:t>Precautionary Principle (PP) in Practice</a:t>
            </a:r>
          </a:p>
        </p:txBody>
      </p:sp>
      <p:sp>
        <p:nvSpPr>
          <p:cNvPr id="45059" name="Text Box 5">
            <a:extLst>
              <a:ext uri="{FF2B5EF4-FFF2-40B4-BE49-F238E27FC236}">
                <a16:creationId xmlns:a16="http://schemas.microsoft.com/office/drawing/2014/main" id="{5BAD4E6D-9D2F-4E85-A5FE-7D91EFB7C09A}"/>
              </a:ext>
            </a:extLst>
          </p:cNvPr>
          <p:cNvSpPr txBox="1">
            <a:spLocks noChangeArrowheads="1"/>
          </p:cNvSpPr>
          <p:nvPr/>
        </p:nvSpPr>
        <p:spPr bwMode="auto">
          <a:xfrm>
            <a:off x="877682" y="887312"/>
            <a:ext cx="10588398"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CC3300"/>
                </a:solidFill>
                <a:effectLst/>
                <a:uLnTx/>
                <a:uFillTx/>
                <a:latin typeface="Arial" pitchFamily="34" charset="0"/>
                <a:ea typeface="+mn-ea"/>
                <a:cs typeface="Arial" pitchFamily="34" charset="0"/>
              </a:rPr>
              <a:t>Precautionary Principle is manifest in several multilateral Environmental 	Agreements</a:t>
            </a:r>
          </a:p>
          <a:p>
            <a:pPr marL="285750" marR="0" lvl="0" indent="-285750" algn="l" defTabSz="914400" rtl="0" eaLnBrk="1" fontAlgn="base" latinLnBrk="0" hangingPunct="1">
              <a:lnSpc>
                <a:spcPct val="15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3366CC"/>
                </a:solidFill>
                <a:effectLst/>
                <a:uLnTx/>
                <a:uFillTx/>
                <a:latin typeface="Arial" pitchFamily="34" charset="0"/>
                <a:ea typeface="+mn-ea"/>
                <a:cs typeface="Arial" pitchFamily="34" charset="0"/>
              </a:rPr>
              <a:t>The Montreal Protocol on ODS, 1987</a:t>
            </a:r>
          </a:p>
          <a:p>
            <a:pPr marL="285750" marR="0" lvl="0" indent="-285750" algn="l" defTabSz="914400" rtl="0" eaLnBrk="1" fontAlgn="base" latinLnBrk="0" hangingPunct="1">
              <a:lnSpc>
                <a:spcPct val="15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009900"/>
                </a:solidFill>
                <a:effectLst/>
                <a:uLnTx/>
                <a:uFillTx/>
                <a:latin typeface="Arial" pitchFamily="34" charset="0"/>
                <a:ea typeface="+mn-ea"/>
                <a:cs typeface="Arial" pitchFamily="34" charset="0"/>
              </a:rPr>
              <a:t>The Rio Declaration on Environment and Development, 1992</a:t>
            </a:r>
          </a:p>
          <a:p>
            <a:pPr marL="285750" marR="0" lvl="0" indent="-285750" algn="l" defTabSz="914400" rtl="0" eaLnBrk="1" fontAlgn="base" latinLnBrk="0" hangingPunct="1">
              <a:lnSpc>
                <a:spcPct val="15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800080"/>
                </a:solidFill>
                <a:effectLst/>
                <a:uLnTx/>
                <a:uFillTx/>
                <a:latin typeface="Arial" pitchFamily="34" charset="0"/>
                <a:ea typeface="+mn-ea"/>
                <a:cs typeface="Arial" pitchFamily="34" charset="0"/>
              </a:rPr>
              <a:t>UN Framework Convention on Environment and Development, 1992</a:t>
            </a:r>
          </a:p>
          <a:p>
            <a:pPr marL="285750" marR="0" lvl="0" indent="-285750" algn="l" defTabSz="914400" rtl="0" eaLnBrk="1" fontAlgn="base" latinLnBrk="0" hangingPunct="1">
              <a:lnSpc>
                <a:spcPct val="15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3366CC"/>
                </a:solidFill>
                <a:effectLst/>
                <a:uLnTx/>
                <a:uFillTx/>
                <a:latin typeface="Arial" pitchFamily="34" charset="0"/>
                <a:ea typeface="+mn-ea"/>
                <a:cs typeface="Arial" pitchFamily="34" charset="0"/>
              </a:rPr>
              <a:t>Convention on Biological Diversity, 1992</a:t>
            </a:r>
          </a:p>
          <a:p>
            <a:pPr marL="285750" marR="0" lvl="0" indent="-285750" algn="l" defTabSz="914400" rtl="0" eaLnBrk="1" fontAlgn="base" latinLnBrk="0" hangingPunct="1">
              <a:lnSpc>
                <a:spcPct val="15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009900"/>
                </a:solidFill>
                <a:effectLst/>
                <a:uLnTx/>
                <a:uFillTx/>
                <a:latin typeface="Arial" pitchFamily="34" charset="0"/>
                <a:ea typeface="+mn-ea"/>
                <a:cs typeface="Arial" pitchFamily="34" charset="0"/>
              </a:rPr>
              <a:t>Cartagena Protocol on Bio-safety, 2000</a:t>
            </a:r>
          </a:p>
          <a:p>
            <a:pPr marL="285750" marR="0" lvl="0" indent="-285750" algn="l" defTabSz="914400" rtl="0" eaLnBrk="1" fontAlgn="base" latinLnBrk="0" hangingPunct="1">
              <a:lnSpc>
                <a:spcPct val="100000"/>
              </a:lnSpc>
              <a:spcBef>
                <a:spcPct val="0"/>
              </a:spcBef>
              <a:spcAft>
                <a:spcPct val="0"/>
              </a:spcAft>
              <a:buClrTx/>
              <a:buSzTx/>
              <a:buFont typeface="Wingdings" pitchFamily="2" charset="2"/>
              <a:buChar char="Ø"/>
              <a:tabLst/>
              <a:defRPr/>
            </a:pPr>
            <a:r>
              <a:rPr kumimoji="0" lang="en-US" sz="1800" b="1" i="0" u="none" strike="noStrike" kern="1200" cap="none" spc="0" normalizeH="0" baseline="0" noProof="0" dirty="0">
                <a:ln>
                  <a:noFill/>
                </a:ln>
                <a:solidFill>
                  <a:srgbClr val="3366CC"/>
                </a:solidFill>
                <a:effectLst/>
                <a:uLnTx/>
                <a:uFillTx/>
                <a:latin typeface="Arial" pitchFamily="34" charset="0"/>
                <a:ea typeface="+mn-ea"/>
                <a:cs typeface="Arial" pitchFamily="34" charset="0"/>
              </a:rPr>
              <a:t>Stockholm Convention on POP’s, 2001</a:t>
            </a:r>
          </a:p>
        </p:txBody>
      </p:sp>
      <p:sp>
        <p:nvSpPr>
          <p:cNvPr id="36869" name="Rectangle 5">
            <a:extLst>
              <a:ext uri="{FF2B5EF4-FFF2-40B4-BE49-F238E27FC236}">
                <a16:creationId xmlns:a16="http://schemas.microsoft.com/office/drawing/2014/main" id="{6DF7EC7F-A70D-466E-99FB-2E8FF17AFA3F}"/>
              </a:ext>
            </a:extLst>
          </p:cNvPr>
          <p:cNvSpPr>
            <a:spLocks noChangeArrowheads="1"/>
          </p:cNvSpPr>
          <p:nvPr/>
        </p:nvSpPr>
        <p:spPr bwMode="auto">
          <a:xfrm>
            <a:off x="3505200" y="152401"/>
            <a:ext cx="5334000" cy="396875"/>
          </a:xfrm>
          <a:prstGeom prst="rect">
            <a:avLst/>
          </a:prstGeom>
          <a:noFill/>
          <a:ln w="28575">
            <a:solidFill>
              <a:srgbClr val="8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endParaRPr>
          </a:p>
        </p:txBody>
      </p:sp>
      <p:sp>
        <p:nvSpPr>
          <p:cNvPr id="2" name="Rectangle 1">
            <a:extLst>
              <a:ext uri="{FF2B5EF4-FFF2-40B4-BE49-F238E27FC236}">
                <a16:creationId xmlns:a16="http://schemas.microsoft.com/office/drawing/2014/main" id="{5256A0BC-7295-4239-9AF4-385BFF2C8E42}"/>
              </a:ext>
            </a:extLst>
          </p:cNvPr>
          <p:cNvSpPr/>
          <p:nvPr/>
        </p:nvSpPr>
        <p:spPr>
          <a:xfrm>
            <a:off x="725920" y="887312"/>
            <a:ext cx="10953461" cy="572452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E09CA67E-B7E5-406F-8983-A665761EBAE5}"/>
              </a:ext>
            </a:extLst>
          </p:cNvPr>
          <p:cNvSpPr/>
          <p:nvPr/>
        </p:nvSpPr>
        <p:spPr>
          <a:xfrm>
            <a:off x="877681" y="3662364"/>
            <a:ext cx="10588397" cy="1754326"/>
          </a:xfrm>
          <a:prstGeom prst="rect">
            <a:avLst/>
          </a:prstGeom>
        </p:spPr>
        <p:txBody>
          <a:bodyPr wrap="square">
            <a:spAutoFit/>
          </a:bodyPr>
          <a:lstStyle/>
          <a:p>
            <a:pPr lvl="0" fontAlgn="base">
              <a:spcBef>
                <a:spcPct val="0"/>
              </a:spcBef>
              <a:spcAft>
                <a:spcPct val="0"/>
              </a:spcAft>
              <a:defRPr/>
            </a:pPr>
            <a:r>
              <a:rPr lang="en-US" altLang="en-US" b="1" dirty="0">
                <a:solidFill>
                  <a:srgbClr val="6600CC"/>
                </a:solidFill>
                <a:latin typeface="Arial" panose="020B0604020202020204" pitchFamily="34" charset="0"/>
                <a:cs typeface="Arial" panose="020B0604020202020204" pitchFamily="34" charset="0"/>
              </a:rPr>
              <a:t>PP is not explicitly mentioned in our environmental laws</a:t>
            </a:r>
          </a:p>
          <a:p>
            <a:pPr lvl="0" fontAlgn="base">
              <a:spcBef>
                <a:spcPct val="0"/>
              </a:spcBef>
              <a:spcAft>
                <a:spcPct val="0"/>
              </a:spcAft>
              <a:defRPr/>
            </a:pPr>
            <a:endParaRPr lang="en-US" altLang="en-US" b="1" dirty="0">
              <a:solidFill>
                <a:srgbClr val="6600CC"/>
              </a:solidFill>
              <a:latin typeface="Arial" panose="020B0604020202020204" pitchFamily="34" charset="0"/>
              <a:cs typeface="Arial" panose="020B0604020202020204" pitchFamily="34" charset="0"/>
            </a:endParaRPr>
          </a:p>
          <a:p>
            <a:pPr lvl="0" fontAlgn="base">
              <a:spcBef>
                <a:spcPct val="0"/>
              </a:spcBef>
              <a:spcAft>
                <a:spcPct val="0"/>
              </a:spcAft>
              <a:defRPr/>
            </a:pPr>
            <a:r>
              <a:rPr lang="en-US" altLang="en-US" b="1" dirty="0">
                <a:solidFill>
                  <a:srgbClr val="800080"/>
                </a:solidFill>
                <a:latin typeface="Arial" panose="020B0604020202020204" pitchFamily="34" charset="0"/>
                <a:cs typeface="Arial" panose="020B0604020202020204" pitchFamily="34" charset="0"/>
              </a:rPr>
              <a:t>It is explicitly mentioned in the environmental laws of many African (South Africa, Mozambique, Cameroon) and  Latin American countries (Argentina, Peru, Costa Rica) </a:t>
            </a:r>
          </a:p>
          <a:p>
            <a:pPr lvl="0" fontAlgn="base">
              <a:spcBef>
                <a:spcPct val="0"/>
              </a:spcBef>
              <a:spcAft>
                <a:spcPct val="0"/>
              </a:spcAft>
              <a:defRPr/>
            </a:pPr>
            <a:r>
              <a:rPr lang="en-US" altLang="en-US" b="1" dirty="0">
                <a:solidFill>
                  <a:srgbClr val="0000FF"/>
                </a:solidFill>
                <a:latin typeface="Arial" panose="020B0604020202020204" pitchFamily="34" charset="0"/>
                <a:cs typeface="Arial" panose="020B0604020202020204" pitchFamily="34" charset="0"/>
              </a:rPr>
              <a:t>It has been amply referred to and enunciated in a number of cases by </a:t>
            </a:r>
          </a:p>
          <a:p>
            <a:pPr lvl="0" fontAlgn="base">
              <a:spcBef>
                <a:spcPct val="0"/>
              </a:spcBef>
              <a:spcAft>
                <a:spcPct val="0"/>
              </a:spcAft>
              <a:defRPr/>
            </a:pPr>
            <a:r>
              <a:rPr lang="en-US" altLang="en-US" b="1" dirty="0">
                <a:solidFill>
                  <a:srgbClr val="0000FF"/>
                </a:solidFill>
                <a:latin typeface="Arial" panose="020B0604020202020204" pitchFamily="34" charset="0"/>
                <a:cs typeface="Arial" panose="020B0604020202020204" pitchFamily="34" charset="0"/>
              </a:rPr>
              <a:t>Hon’ble Supreme Court of India – for example</a:t>
            </a:r>
          </a:p>
        </p:txBody>
      </p:sp>
      <p:sp>
        <p:nvSpPr>
          <p:cNvPr id="4" name="Rectangle 3">
            <a:extLst>
              <a:ext uri="{FF2B5EF4-FFF2-40B4-BE49-F238E27FC236}">
                <a16:creationId xmlns:a16="http://schemas.microsoft.com/office/drawing/2014/main" id="{4A8BEBB2-9F35-4F68-8BF3-4E05C5BBECEA}"/>
              </a:ext>
            </a:extLst>
          </p:cNvPr>
          <p:cNvSpPr/>
          <p:nvPr/>
        </p:nvSpPr>
        <p:spPr>
          <a:xfrm>
            <a:off x="725920" y="5370523"/>
            <a:ext cx="10275228" cy="1200329"/>
          </a:xfrm>
          <a:prstGeom prst="rect">
            <a:avLst/>
          </a:prstGeom>
        </p:spPr>
        <p:txBody>
          <a:bodyPr wrap="square">
            <a:spAutoFit/>
          </a:bodyPr>
          <a:lstStyle/>
          <a:p>
            <a:pPr lvl="0" fontAlgn="base">
              <a:spcBef>
                <a:spcPct val="0"/>
              </a:spcBef>
              <a:spcAft>
                <a:spcPct val="0"/>
              </a:spcAft>
              <a:buFont typeface="Wingdings" panose="05000000000000000000" pitchFamily="2" charset="2"/>
              <a:buChar char="ü"/>
              <a:defRPr/>
            </a:pPr>
            <a:r>
              <a:rPr lang="en-US" altLang="en-US" b="1" dirty="0">
                <a:solidFill>
                  <a:srgbClr val="CC3300"/>
                </a:solidFill>
                <a:latin typeface="Arial" panose="020B0604020202020204" pitchFamily="34" charset="0"/>
                <a:cs typeface="Arial" panose="020B0604020202020204" pitchFamily="34" charset="0"/>
              </a:rPr>
              <a:t>Vellore Citizens’ Welfare Forum Case on tannery effluents</a:t>
            </a:r>
          </a:p>
          <a:p>
            <a:pPr lvl="0" fontAlgn="base">
              <a:spcBef>
                <a:spcPct val="0"/>
              </a:spcBef>
              <a:spcAft>
                <a:spcPct val="0"/>
              </a:spcAft>
              <a:buFont typeface="Wingdings" panose="05000000000000000000" pitchFamily="2" charset="2"/>
              <a:buChar char="ü"/>
              <a:defRPr/>
            </a:pPr>
            <a:r>
              <a:rPr lang="en-US" altLang="en-US" b="1" dirty="0">
                <a:solidFill>
                  <a:srgbClr val="CC3300"/>
                </a:solidFill>
                <a:latin typeface="Arial" panose="020B0604020202020204" pitchFamily="34" charset="0"/>
                <a:cs typeface="Arial" panose="020B0604020202020204" pitchFamily="34" charset="0"/>
              </a:rPr>
              <a:t>Taj Trapezium Case (this refers to the effect of SO2 on the Taj Mahal  and over a 10,400 </a:t>
            </a:r>
            <a:r>
              <a:rPr lang="en-US" altLang="en-US" b="1" dirty="0" err="1">
                <a:solidFill>
                  <a:srgbClr val="CC3300"/>
                </a:solidFill>
                <a:latin typeface="Arial" panose="020B0604020202020204" pitchFamily="34" charset="0"/>
                <a:cs typeface="Arial" panose="020B0604020202020204" pitchFamily="34" charset="0"/>
              </a:rPr>
              <a:t>sq</a:t>
            </a:r>
            <a:r>
              <a:rPr lang="en-US" altLang="en-US" b="1" dirty="0">
                <a:solidFill>
                  <a:srgbClr val="CC3300"/>
                </a:solidFill>
                <a:latin typeface="Arial" panose="020B0604020202020204" pitchFamily="34" charset="0"/>
                <a:cs typeface="Arial" panose="020B0604020202020204" pitchFamily="34" charset="0"/>
              </a:rPr>
              <a:t> 	km area around the Taj):  PIL by M C Mehta</a:t>
            </a:r>
          </a:p>
          <a:p>
            <a:pPr lvl="0" fontAlgn="base">
              <a:spcBef>
                <a:spcPct val="0"/>
              </a:spcBef>
              <a:spcAft>
                <a:spcPct val="0"/>
              </a:spcAft>
              <a:buFont typeface="Wingdings" panose="05000000000000000000" pitchFamily="2" charset="2"/>
              <a:buChar char="ü"/>
              <a:defRPr/>
            </a:pPr>
            <a:r>
              <a:rPr lang="en-US" altLang="en-US" b="1" dirty="0">
                <a:solidFill>
                  <a:srgbClr val="CC3300"/>
                </a:solidFill>
                <a:latin typeface="Arial" panose="020B0604020202020204" pitchFamily="34" charset="0"/>
                <a:cs typeface="Arial" panose="020B0604020202020204" pitchFamily="34" charset="0"/>
              </a:rPr>
              <a:t>Calcutta Tanneries Case</a:t>
            </a:r>
          </a:p>
        </p:txBody>
      </p:sp>
    </p:spTree>
    <p:extLst>
      <p:ext uri="{BB962C8B-B14F-4D97-AF65-F5344CB8AC3E}">
        <p14:creationId xmlns:p14="http://schemas.microsoft.com/office/powerpoint/2010/main" val="261393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94366-3D9A-4FFA-8F2C-FDCAD6BC0C25}"/>
              </a:ext>
            </a:extLst>
          </p:cNvPr>
          <p:cNvSpPr txBox="1"/>
          <p:nvPr/>
        </p:nvSpPr>
        <p:spPr>
          <a:xfrm>
            <a:off x="1746250" y="1575523"/>
            <a:ext cx="8631238" cy="4524375"/>
          </a:xfrm>
          <a:prstGeom prst="rect">
            <a:avLst/>
          </a:prstGeom>
          <a:noFill/>
        </p:spPr>
        <p:txBody>
          <a:bodyPr wrap="none">
            <a:spAutoFit/>
          </a:bodyPr>
          <a:lstStyle/>
          <a:p>
            <a:pPr marL="342900" indent="-342900" fontAlgn="base">
              <a:spcBef>
                <a:spcPct val="0"/>
              </a:spcBef>
              <a:spcAft>
                <a:spcPct val="0"/>
              </a:spcAft>
              <a:buFont typeface="Wingdings" pitchFamily="2" charset="2"/>
              <a:buChar char="Ø"/>
              <a:defRPr/>
            </a:pPr>
            <a:r>
              <a:rPr lang="en-US" sz="2400" b="1" dirty="0">
                <a:solidFill>
                  <a:srgbClr val="0070C0"/>
                </a:solidFill>
                <a:latin typeface="Calibri" panose="020F0502020204030204" pitchFamily="34" charset="0"/>
                <a:cs typeface="Arial" panose="020B0604020202020204" pitchFamily="34" charset="0"/>
              </a:rPr>
              <a:t>In essence, Pollution Prevention is largely based on clean and </a:t>
            </a:r>
          </a:p>
          <a:p>
            <a:pPr fontAlgn="base">
              <a:spcBef>
                <a:spcPct val="0"/>
              </a:spcBef>
              <a:spcAft>
                <a:spcPct val="0"/>
              </a:spcAft>
              <a:defRPr/>
            </a:pPr>
            <a:r>
              <a:rPr lang="en-US" sz="2400" b="1" dirty="0">
                <a:solidFill>
                  <a:srgbClr val="0070C0"/>
                </a:solidFill>
                <a:latin typeface="Calibri" panose="020F0502020204030204" pitchFamily="34" charset="0"/>
                <a:cs typeface="Arial" panose="020B0604020202020204" pitchFamily="34" charset="0"/>
              </a:rPr>
              <a:t>    green technologies, and adoption of green operating practice.</a:t>
            </a:r>
          </a:p>
          <a:p>
            <a:pPr fontAlgn="base">
              <a:spcBef>
                <a:spcPct val="0"/>
              </a:spcBef>
              <a:spcAft>
                <a:spcPct val="0"/>
              </a:spcAft>
              <a:defRPr/>
            </a:pPr>
            <a:endParaRPr lang="en-US" sz="2400" b="1" dirty="0">
              <a:solidFill>
                <a:srgbClr val="0070C0"/>
              </a:solidFill>
              <a:latin typeface="Calibri" panose="020F0502020204030204" pitchFamily="34" charset="0"/>
              <a:cs typeface="Arial" panose="020B0604020202020204" pitchFamily="34" charset="0"/>
            </a:endParaRPr>
          </a:p>
          <a:p>
            <a:pPr marL="342900" indent="-342900" fontAlgn="base">
              <a:spcBef>
                <a:spcPct val="0"/>
              </a:spcBef>
              <a:spcAft>
                <a:spcPct val="0"/>
              </a:spcAft>
              <a:buFont typeface="Wingdings" pitchFamily="2" charset="2"/>
              <a:buChar char="Ø"/>
              <a:defRPr/>
            </a:pPr>
            <a:r>
              <a:rPr lang="en-US" sz="2400" b="1" dirty="0">
                <a:solidFill>
                  <a:srgbClr val="0070C0"/>
                </a:solidFill>
                <a:latin typeface="Calibri" panose="020F0502020204030204" pitchFamily="34" charset="0"/>
                <a:cs typeface="Arial" panose="020B0604020202020204" pitchFamily="34" charset="0"/>
              </a:rPr>
              <a:t>Pollution Prevention has a great role in Sustainable </a:t>
            </a:r>
          </a:p>
          <a:p>
            <a:pPr lvl="1" fontAlgn="base">
              <a:spcBef>
                <a:spcPct val="0"/>
              </a:spcBef>
              <a:spcAft>
                <a:spcPct val="0"/>
              </a:spcAft>
              <a:defRPr/>
            </a:pPr>
            <a:r>
              <a:rPr lang="en-US" sz="2400" b="1" dirty="0">
                <a:solidFill>
                  <a:srgbClr val="0070C0"/>
                </a:solidFill>
                <a:latin typeface="Calibri" panose="020F0502020204030204" pitchFamily="34" charset="0"/>
                <a:cs typeface="Arial" panose="020B0604020202020204" pitchFamily="34" charset="0"/>
              </a:rPr>
              <a:t>Development</a:t>
            </a:r>
          </a:p>
          <a:p>
            <a:pPr fontAlgn="base">
              <a:spcBef>
                <a:spcPct val="0"/>
              </a:spcBef>
              <a:spcAft>
                <a:spcPct val="0"/>
              </a:spcAft>
              <a:defRPr/>
            </a:pPr>
            <a:endParaRPr lang="en-US" sz="2400" b="1" dirty="0">
              <a:solidFill>
                <a:srgbClr val="0070C0"/>
              </a:solidFill>
              <a:latin typeface="Calibri" panose="020F0502020204030204" pitchFamily="34" charset="0"/>
              <a:cs typeface="Arial" panose="020B0604020202020204" pitchFamily="34" charset="0"/>
            </a:endParaRPr>
          </a:p>
          <a:p>
            <a:pPr marL="342900" indent="-342900" fontAlgn="base">
              <a:spcBef>
                <a:spcPct val="0"/>
              </a:spcBef>
              <a:spcAft>
                <a:spcPct val="0"/>
              </a:spcAft>
              <a:buFont typeface="Wingdings" pitchFamily="2" charset="2"/>
              <a:buChar char="Ø"/>
              <a:defRPr/>
            </a:pPr>
            <a:r>
              <a:rPr lang="en-US" sz="2400" b="1" dirty="0">
                <a:solidFill>
                  <a:srgbClr val="0070C0"/>
                </a:solidFill>
                <a:latin typeface="Calibri" panose="020F0502020204030204" pitchFamily="34" charset="0"/>
                <a:cs typeface="Arial" panose="020B0604020202020204" pitchFamily="34" charset="0"/>
              </a:rPr>
              <a:t>In most of the countries, Pollution Prevention remains at the </a:t>
            </a:r>
          </a:p>
          <a:p>
            <a:pPr fontAlgn="base">
              <a:spcBef>
                <a:spcPct val="0"/>
              </a:spcBef>
              <a:spcAft>
                <a:spcPct val="0"/>
              </a:spcAft>
              <a:defRPr/>
            </a:pPr>
            <a:r>
              <a:rPr lang="en-US" sz="2400" b="1" dirty="0">
                <a:solidFill>
                  <a:srgbClr val="0070C0"/>
                </a:solidFill>
                <a:latin typeface="Calibri" panose="020F0502020204030204" pitchFamily="34" charset="0"/>
                <a:cs typeface="Arial" panose="020B0604020202020204" pitchFamily="34" charset="0"/>
              </a:rPr>
              <a:t>    policy level.</a:t>
            </a:r>
          </a:p>
          <a:p>
            <a:pPr fontAlgn="base">
              <a:spcBef>
                <a:spcPct val="0"/>
              </a:spcBef>
              <a:spcAft>
                <a:spcPct val="0"/>
              </a:spcAft>
              <a:defRPr/>
            </a:pPr>
            <a:endParaRPr lang="en-US" sz="2400" b="1" dirty="0">
              <a:solidFill>
                <a:srgbClr val="0070C0"/>
              </a:solidFill>
              <a:latin typeface="Calibri" panose="020F0502020204030204" pitchFamily="34" charset="0"/>
              <a:cs typeface="Arial" panose="020B0604020202020204" pitchFamily="34" charset="0"/>
            </a:endParaRPr>
          </a:p>
          <a:p>
            <a:pPr marL="342900" indent="-342900" fontAlgn="base">
              <a:spcBef>
                <a:spcPct val="0"/>
              </a:spcBef>
              <a:spcAft>
                <a:spcPct val="0"/>
              </a:spcAft>
              <a:buFont typeface="Wingdings" pitchFamily="2" charset="2"/>
              <a:buChar char="Ø"/>
              <a:defRPr/>
            </a:pPr>
            <a:r>
              <a:rPr lang="en-US" sz="2400" b="1" dirty="0">
                <a:solidFill>
                  <a:srgbClr val="0070C0"/>
                </a:solidFill>
                <a:latin typeface="Calibri" panose="020F0502020204030204" pitchFamily="34" charset="0"/>
                <a:cs typeface="Arial" panose="020B0604020202020204" pitchFamily="34" charset="0"/>
              </a:rPr>
              <a:t>In the US, Pollution Prevention Act was passed by the Congress </a:t>
            </a:r>
          </a:p>
          <a:p>
            <a:pPr fontAlgn="base">
              <a:spcBef>
                <a:spcPct val="0"/>
              </a:spcBef>
              <a:spcAft>
                <a:spcPct val="0"/>
              </a:spcAft>
              <a:defRPr/>
            </a:pPr>
            <a:r>
              <a:rPr lang="en-US" sz="2400" b="1" dirty="0">
                <a:solidFill>
                  <a:srgbClr val="0070C0"/>
                </a:solidFill>
                <a:latin typeface="Calibri" panose="020F0502020204030204" pitchFamily="34" charset="0"/>
                <a:cs typeface="Arial" panose="020B0604020202020204" pitchFamily="34" charset="0"/>
              </a:rPr>
              <a:t>     in 1990.  </a:t>
            </a:r>
            <a:r>
              <a:rPr lang="en-US" sz="2400" b="1" dirty="0">
                <a:solidFill>
                  <a:srgbClr val="C00000"/>
                </a:solidFill>
                <a:latin typeface="Calibri" panose="020F0502020204030204" pitchFamily="34" charset="0"/>
                <a:cs typeface="Arial" panose="020B0604020202020204" pitchFamily="34" charset="0"/>
              </a:rPr>
              <a:t>This act and associated executive orders allow a </a:t>
            </a:r>
          </a:p>
          <a:p>
            <a:pPr fontAlgn="base">
              <a:spcBef>
                <a:spcPct val="0"/>
              </a:spcBef>
              <a:spcAft>
                <a:spcPct val="0"/>
              </a:spcAft>
              <a:defRPr/>
            </a:pPr>
            <a:r>
              <a:rPr lang="en-US" sz="2400" b="1" dirty="0">
                <a:solidFill>
                  <a:srgbClr val="C00000"/>
                </a:solidFill>
                <a:latin typeface="Calibri" panose="020F0502020204030204" pitchFamily="34" charset="0"/>
                <a:cs typeface="Arial" panose="020B0604020202020204" pitchFamily="34" charset="0"/>
              </a:rPr>
              <a:t>     number of opportunities for prevention of pollution.</a:t>
            </a:r>
          </a:p>
        </p:txBody>
      </p:sp>
      <p:sp>
        <p:nvSpPr>
          <p:cNvPr id="3" name="Rectangle 2">
            <a:extLst>
              <a:ext uri="{FF2B5EF4-FFF2-40B4-BE49-F238E27FC236}">
                <a16:creationId xmlns:a16="http://schemas.microsoft.com/office/drawing/2014/main" id="{869C8F2F-CD6C-4925-BFF5-889F7FF4B098}"/>
              </a:ext>
            </a:extLst>
          </p:cNvPr>
          <p:cNvSpPr/>
          <p:nvPr/>
        </p:nvSpPr>
        <p:spPr>
          <a:xfrm>
            <a:off x="1676400" y="1371600"/>
            <a:ext cx="8770938" cy="4876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Calibri"/>
            </a:endParaRPr>
          </a:p>
        </p:txBody>
      </p:sp>
      <p:sp>
        <p:nvSpPr>
          <p:cNvPr id="38916" name="TextBox 3">
            <a:extLst>
              <a:ext uri="{FF2B5EF4-FFF2-40B4-BE49-F238E27FC236}">
                <a16:creationId xmlns:a16="http://schemas.microsoft.com/office/drawing/2014/main" id="{0884C3A9-DE10-40ED-806F-4CF746C2A404}"/>
              </a:ext>
            </a:extLst>
          </p:cNvPr>
          <p:cNvSpPr txBox="1">
            <a:spLocks noChangeArrowheads="1"/>
          </p:cNvSpPr>
          <p:nvPr/>
        </p:nvSpPr>
        <p:spPr bwMode="auto">
          <a:xfrm>
            <a:off x="4391891" y="347990"/>
            <a:ext cx="39985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2800" b="1" dirty="0">
                <a:solidFill>
                  <a:srgbClr val="C00000"/>
                </a:solidFill>
              </a:rPr>
              <a:t>Prevention Principle, P2…</a:t>
            </a:r>
          </a:p>
        </p:txBody>
      </p:sp>
      <p:sp>
        <p:nvSpPr>
          <p:cNvPr id="5" name="Rectangle 4">
            <a:extLst>
              <a:ext uri="{FF2B5EF4-FFF2-40B4-BE49-F238E27FC236}">
                <a16:creationId xmlns:a16="http://schemas.microsoft.com/office/drawing/2014/main" id="{9D4E5CDB-0714-4841-AA7A-606EF078E9C7}"/>
              </a:ext>
            </a:extLst>
          </p:cNvPr>
          <p:cNvSpPr/>
          <p:nvPr/>
        </p:nvSpPr>
        <p:spPr>
          <a:xfrm>
            <a:off x="3519055" y="364118"/>
            <a:ext cx="5224317"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4">
            <a:extLst>
              <a:ext uri="{FF2B5EF4-FFF2-40B4-BE49-F238E27FC236}">
                <a16:creationId xmlns:a16="http://schemas.microsoft.com/office/drawing/2014/main" id="{352A9EE2-E8A6-465D-8F84-7DAA26B92A18}"/>
              </a:ext>
            </a:extLst>
          </p:cNvPr>
          <p:cNvSpPr txBox="1">
            <a:spLocks noChangeArrowheads="1"/>
          </p:cNvSpPr>
          <p:nvPr/>
        </p:nvSpPr>
        <p:spPr bwMode="auto">
          <a:xfrm>
            <a:off x="3962400" y="92076"/>
            <a:ext cx="4203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2000" b="1">
                <a:solidFill>
                  <a:srgbClr val="009900"/>
                </a:solidFill>
                <a:latin typeface="Arial" panose="020B0604020202020204" pitchFamily="34" charset="0"/>
              </a:rPr>
              <a:t>The Polluter Pays Principle (PPP)</a:t>
            </a:r>
          </a:p>
        </p:txBody>
      </p:sp>
      <p:sp>
        <p:nvSpPr>
          <p:cNvPr id="39939" name="Text Box 5">
            <a:extLst>
              <a:ext uri="{FF2B5EF4-FFF2-40B4-BE49-F238E27FC236}">
                <a16:creationId xmlns:a16="http://schemas.microsoft.com/office/drawing/2014/main" id="{24A6EC6D-5A36-4EBB-A79F-573F6CD0ECA0}"/>
              </a:ext>
            </a:extLst>
          </p:cNvPr>
          <p:cNvSpPr txBox="1">
            <a:spLocks noChangeArrowheads="1"/>
          </p:cNvSpPr>
          <p:nvPr/>
        </p:nvSpPr>
        <p:spPr bwMode="auto">
          <a:xfrm>
            <a:off x="627930" y="832645"/>
            <a:ext cx="109683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285750" indent="-285750" eaLnBrk="1" fontAlgn="base" hangingPunct="1">
              <a:spcBef>
                <a:spcPct val="0"/>
              </a:spcBef>
              <a:spcAft>
                <a:spcPct val="0"/>
              </a:spcAft>
              <a:buFont typeface="Wingdings" pitchFamily="2" charset="2"/>
              <a:buChar char="ü"/>
              <a:defRPr/>
            </a:pPr>
            <a:r>
              <a:rPr lang="en-US" dirty="0">
                <a:solidFill>
                  <a:srgbClr val="000000"/>
                </a:solidFill>
              </a:rPr>
              <a:t>There are ramifications of this principles in ancient literature.</a:t>
            </a:r>
            <a:endParaRPr lang="en-US" i="1" dirty="0">
              <a:solidFill>
                <a:srgbClr val="000000"/>
              </a:solidFill>
            </a:endParaRPr>
          </a:p>
          <a:p>
            <a:pPr eaLnBrk="1" fontAlgn="base" hangingPunct="1">
              <a:spcBef>
                <a:spcPct val="0"/>
              </a:spcBef>
              <a:spcAft>
                <a:spcPct val="0"/>
              </a:spcAft>
              <a:defRPr/>
            </a:pPr>
            <a:endParaRPr lang="en-US" i="1" dirty="0">
              <a:solidFill>
                <a:srgbClr val="000000"/>
              </a:solidFill>
            </a:endParaRPr>
          </a:p>
          <a:p>
            <a:pPr marL="285750" indent="-285750" eaLnBrk="1" fontAlgn="base" hangingPunct="1">
              <a:spcBef>
                <a:spcPct val="0"/>
              </a:spcBef>
              <a:spcAft>
                <a:spcPct val="0"/>
              </a:spcAft>
              <a:buFont typeface="Wingdings" pitchFamily="2" charset="2"/>
              <a:buChar char="ü"/>
              <a:defRPr/>
            </a:pPr>
            <a:r>
              <a:rPr lang="en-US" dirty="0">
                <a:solidFill>
                  <a:srgbClr val="000000"/>
                </a:solidFill>
              </a:rPr>
              <a:t>There is no agreed definition of PPP</a:t>
            </a:r>
          </a:p>
          <a:p>
            <a:pPr eaLnBrk="1" fontAlgn="base" hangingPunct="1">
              <a:spcBef>
                <a:spcPct val="0"/>
              </a:spcBef>
              <a:spcAft>
                <a:spcPct val="0"/>
              </a:spcAft>
              <a:defRPr/>
            </a:pPr>
            <a:endParaRPr lang="en-US" dirty="0">
              <a:solidFill>
                <a:srgbClr val="000000"/>
              </a:solidFill>
            </a:endParaRPr>
          </a:p>
          <a:p>
            <a:pPr marL="285750" indent="-285750" eaLnBrk="1" fontAlgn="base" hangingPunct="1">
              <a:spcBef>
                <a:spcPct val="0"/>
              </a:spcBef>
              <a:spcAft>
                <a:spcPct val="0"/>
              </a:spcAft>
              <a:buFont typeface="Wingdings" pitchFamily="2" charset="2"/>
              <a:buChar char="ü"/>
              <a:defRPr/>
            </a:pPr>
            <a:r>
              <a:rPr lang="en-US" dirty="0">
                <a:solidFill>
                  <a:srgbClr val="000000"/>
                </a:solidFill>
              </a:rPr>
              <a:t>PPP was explicitly mentioned in Principle 16 of the Rio Declaration (1992):</a:t>
            </a:r>
          </a:p>
          <a:p>
            <a:pPr eaLnBrk="1" fontAlgn="base" hangingPunct="1">
              <a:spcBef>
                <a:spcPct val="0"/>
              </a:spcBef>
              <a:spcAft>
                <a:spcPct val="0"/>
              </a:spcAft>
              <a:defRPr/>
            </a:pPr>
            <a:r>
              <a:rPr lang="en-US" b="1" i="1" dirty="0">
                <a:solidFill>
                  <a:srgbClr val="000000"/>
                </a:solidFill>
              </a:rPr>
              <a:t>National Authorities should endeavor to promote the </a:t>
            </a:r>
            <a:r>
              <a:rPr lang="en-US" b="1" i="1" dirty="0">
                <a:solidFill>
                  <a:srgbClr val="C00000"/>
                </a:solidFill>
              </a:rPr>
              <a:t>internalization of environmental costs</a:t>
            </a:r>
            <a:r>
              <a:rPr lang="en-US" b="1" i="1" dirty="0">
                <a:solidFill>
                  <a:srgbClr val="000000"/>
                </a:solidFill>
              </a:rPr>
              <a:t> and the use of economic instruments, taking into account the approach that the polluter should, in principle, bear the cost of  pollution, with due regard to the public interest and without distorting </a:t>
            </a:r>
          </a:p>
          <a:p>
            <a:pPr eaLnBrk="1" fontAlgn="base" hangingPunct="1">
              <a:spcBef>
                <a:spcPct val="0"/>
              </a:spcBef>
              <a:spcAft>
                <a:spcPct val="0"/>
              </a:spcAft>
              <a:defRPr/>
            </a:pPr>
            <a:r>
              <a:rPr lang="en-US" b="1" i="1" dirty="0">
                <a:solidFill>
                  <a:srgbClr val="000000"/>
                </a:solidFill>
              </a:rPr>
              <a:t>international trade and investment.</a:t>
            </a:r>
            <a:endParaRPr lang="en-US" b="1" dirty="0">
              <a:solidFill>
                <a:srgbClr val="000000"/>
              </a:solidFill>
            </a:endParaRPr>
          </a:p>
        </p:txBody>
      </p:sp>
      <p:sp>
        <p:nvSpPr>
          <p:cNvPr id="39940" name="Rectangle 4">
            <a:extLst>
              <a:ext uri="{FF2B5EF4-FFF2-40B4-BE49-F238E27FC236}">
                <a16:creationId xmlns:a16="http://schemas.microsoft.com/office/drawing/2014/main" id="{A3B8C624-08E0-4341-BCB0-02EFFFD54DE3}"/>
              </a:ext>
            </a:extLst>
          </p:cNvPr>
          <p:cNvSpPr>
            <a:spLocks noChangeArrowheads="1"/>
          </p:cNvSpPr>
          <p:nvPr/>
        </p:nvSpPr>
        <p:spPr bwMode="auto">
          <a:xfrm>
            <a:off x="3810000" y="92076"/>
            <a:ext cx="4495800" cy="396875"/>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2" name="Rectangle 1">
            <a:extLst>
              <a:ext uri="{FF2B5EF4-FFF2-40B4-BE49-F238E27FC236}">
                <a16:creationId xmlns:a16="http://schemas.microsoft.com/office/drawing/2014/main" id="{3A9B22C1-567D-4272-B67E-E674412BBDBC}"/>
              </a:ext>
            </a:extLst>
          </p:cNvPr>
          <p:cNvSpPr/>
          <p:nvPr/>
        </p:nvSpPr>
        <p:spPr>
          <a:xfrm>
            <a:off x="418522" y="609600"/>
            <a:ext cx="11291455" cy="563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0000"/>
              </a:solidFill>
              <a:latin typeface="Calibri"/>
            </a:endParaRPr>
          </a:p>
        </p:txBody>
      </p:sp>
      <p:sp>
        <p:nvSpPr>
          <p:cNvPr id="3" name="Rectangle 2">
            <a:extLst>
              <a:ext uri="{FF2B5EF4-FFF2-40B4-BE49-F238E27FC236}">
                <a16:creationId xmlns:a16="http://schemas.microsoft.com/office/drawing/2014/main" id="{085476B5-92FC-429A-9EBA-DE76A74BC3A8}"/>
              </a:ext>
            </a:extLst>
          </p:cNvPr>
          <p:cNvSpPr/>
          <p:nvPr/>
        </p:nvSpPr>
        <p:spPr>
          <a:xfrm>
            <a:off x="595744" y="3417968"/>
            <a:ext cx="10968325" cy="646331"/>
          </a:xfrm>
          <a:prstGeom prst="rect">
            <a:avLst/>
          </a:prstGeom>
        </p:spPr>
        <p:txBody>
          <a:bodyPr wrap="square">
            <a:spAutoFit/>
          </a:bodyPr>
          <a:lstStyle/>
          <a:p>
            <a:pPr fontAlgn="base">
              <a:spcBef>
                <a:spcPct val="0"/>
              </a:spcBef>
              <a:spcAft>
                <a:spcPct val="0"/>
              </a:spcAft>
              <a:buFont typeface="Wingdings" panose="05000000000000000000" pitchFamily="2" charset="2"/>
              <a:buChar char="Ø"/>
            </a:pPr>
            <a:r>
              <a:rPr lang="en-US" altLang="en-US" b="1" dirty="0">
                <a:solidFill>
                  <a:srgbClr val="3366CC"/>
                </a:solidFill>
                <a:latin typeface="Arial" panose="020B0604020202020204" pitchFamily="34" charset="0"/>
              </a:rPr>
              <a:t>United Nations Environmental Program (UNEP) says:  The Polluter Pays Principle     for damage to the environment should bear the costs associated with it.</a:t>
            </a:r>
          </a:p>
        </p:txBody>
      </p:sp>
      <p:sp>
        <p:nvSpPr>
          <p:cNvPr id="4" name="Rectangle 3">
            <a:extLst>
              <a:ext uri="{FF2B5EF4-FFF2-40B4-BE49-F238E27FC236}">
                <a16:creationId xmlns:a16="http://schemas.microsoft.com/office/drawing/2014/main" id="{07CFE152-7290-43E9-BA71-7A8837ED8A3D}"/>
              </a:ext>
            </a:extLst>
          </p:cNvPr>
          <p:cNvSpPr/>
          <p:nvPr/>
        </p:nvSpPr>
        <p:spPr>
          <a:xfrm>
            <a:off x="482023" y="4184948"/>
            <a:ext cx="10968324" cy="1200329"/>
          </a:xfrm>
          <a:prstGeom prst="rect">
            <a:avLst/>
          </a:prstGeom>
        </p:spPr>
        <p:txBody>
          <a:bodyPr wrap="square">
            <a:spAutoFit/>
          </a:bodyPr>
          <a:lstStyle/>
          <a:p>
            <a:pPr fontAlgn="base">
              <a:spcBef>
                <a:spcPct val="0"/>
              </a:spcBef>
              <a:spcAft>
                <a:spcPct val="0"/>
              </a:spcAft>
              <a:buFont typeface="Wingdings" panose="05000000000000000000" pitchFamily="2" charset="2"/>
              <a:buChar char="Ø"/>
            </a:pPr>
            <a:r>
              <a:rPr lang="en-US" altLang="en-US" b="1" dirty="0">
                <a:solidFill>
                  <a:srgbClr val="800080"/>
                </a:solidFill>
                <a:latin typeface="Arial" panose="020B0604020202020204" pitchFamily="34" charset="0"/>
              </a:rPr>
              <a:t>PPP is a method for internalizing the externalities.</a:t>
            </a:r>
            <a:r>
              <a:rPr lang="en-US" altLang="en-US" b="1" dirty="0">
                <a:solidFill>
                  <a:srgbClr val="3366CC"/>
                </a:solidFill>
                <a:latin typeface="Arial" panose="020B0604020202020204" pitchFamily="34" charset="0"/>
              </a:rPr>
              <a:t>  Internalization requires that      all the environmental costs be borne by the producer/consumer instead of the     community as a whole.  Polluter should pay for the pollution cost measures –     such as construction and operation of anti-pollution installations, investment for     control equipment, etc.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1395A6B1-4420-42A2-A733-6107A7813789}"/>
              </a:ext>
            </a:extLst>
          </p:cNvPr>
          <p:cNvSpPr>
            <a:spLocks noChangeArrowheads="1"/>
          </p:cNvSpPr>
          <p:nvPr/>
        </p:nvSpPr>
        <p:spPr bwMode="auto">
          <a:xfrm>
            <a:off x="3200400" y="223838"/>
            <a:ext cx="64770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2400" b="1">
                <a:solidFill>
                  <a:srgbClr val="009900"/>
                </a:solidFill>
              </a:rPr>
              <a:t>The Polluter Pays Principle in the Ancient Society</a:t>
            </a:r>
          </a:p>
        </p:txBody>
      </p:sp>
      <p:sp>
        <p:nvSpPr>
          <p:cNvPr id="3" name="Rectangle 2">
            <a:extLst>
              <a:ext uri="{FF2B5EF4-FFF2-40B4-BE49-F238E27FC236}">
                <a16:creationId xmlns:a16="http://schemas.microsoft.com/office/drawing/2014/main" id="{3D3B3001-44FC-4C2A-BAA8-4FB24AD872FE}"/>
              </a:ext>
            </a:extLst>
          </p:cNvPr>
          <p:cNvSpPr/>
          <p:nvPr/>
        </p:nvSpPr>
        <p:spPr>
          <a:xfrm>
            <a:off x="3200400" y="228600"/>
            <a:ext cx="64770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Calibri"/>
            </a:endParaRPr>
          </a:p>
        </p:txBody>
      </p:sp>
      <p:sp>
        <p:nvSpPr>
          <p:cNvPr id="41988" name="TextBox 3">
            <a:extLst>
              <a:ext uri="{FF2B5EF4-FFF2-40B4-BE49-F238E27FC236}">
                <a16:creationId xmlns:a16="http://schemas.microsoft.com/office/drawing/2014/main" id="{2F21F05E-F00F-4C93-9288-D74CE617020D}"/>
              </a:ext>
            </a:extLst>
          </p:cNvPr>
          <p:cNvSpPr txBox="1">
            <a:spLocks noChangeArrowheads="1"/>
          </p:cNvSpPr>
          <p:nvPr/>
        </p:nvSpPr>
        <p:spPr bwMode="auto">
          <a:xfrm>
            <a:off x="1773238" y="990600"/>
            <a:ext cx="882015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2400" b="1">
                <a:solidFill>
                  <a:srgbClr val="000000"/>
                </a:solidFill>
              </a:rPr>
              <a:t>The principle has been stated in different forms in ancient literature</a:t>
            </a:r>
          </a:p>
          <a:p>
            <a:pPr eaLnBrk="1" fontAlgn="base" hangingPunct="1">
              <a:spcBef>
                <a:spcPct val="0"/>
              </a:spcBef>
              <a:spcAft>
                <a:spcPct val="0"/>
              </a:spcAft>
            </a:pPr>
            <a:endParaRPr lang="en-US" altLang="en-US" sz="2400">
              <a:solidFill>
                <a:srgbClr val="000000"/>
              </a:solidFill>
            </a:endParaRPr>
          </a:p>
          <a:p>
            <a:pPr eaLnBrk="1" fontAlgn="base" hangingPunct="1">
              <a:spcBef>
                <a:spcPct val="0"/>
              </a:spcBef>
              <a:spcAft>
                <a:spcPct val="0"/>
              </a:spcAft>
            </a:pPr>
            <a:r>
              <a:rPr lang="en-US" altLang="en-US" sz="2000" b="1">
                <a:solidFill>
                  <a:srgbClr val="0070C0"/>
                </a:solidFill>
              </a:rPr>
              <a:t>An excerpt from </a:t>
            </a:r>
            <a:r>
              <a:rPr lang="en-US" altLang="en-US" sz="2400" b="1">
                <a:solidFill>
                  <a:srgbClr val="FF0000"/>
                </a:solidFill>
              </a:rPr>
              <a:t>The Dialogue of Plato</a:t>
            </a:r>
            <a:r>
              <a:rPr lang="en-US" altLang="en-US" sz="2000" b="1">
                <a:solidFill>
                  <a:srgbClr val="0070C0"/>
                </a:solidFill>
              </a:rPr>
              <a:t>:</a:t>
            </a:r>
          </a:p>
          <a:p>
            <a:pPr eaLnBrk="1" fontAlgn="base" hangingPunct="1">
              <a:spcBef>
                <a:spcPct val="0"/>
              </a:spcBef>
              <a:spcAft>
                <a:spcPct val="0"/>
              </a:spcAft>
            </a:pPr>
            <a:endParaRPr lang="en-US" altLang="en-US" b="1">
              <a:solidFill>
                <a:srgbClr val="000000"/>
              </a:solidFill>
            </a:endParaRPr>
          </a:p>
          <a:p>
            <a:pPr eaLnBrk="1" fontAlgn="base" hangingPunct="1">
              <a:spcBef>
                <a:spcPct val="0"/>
              </a:spcBef>
              <a:spcAft>
                <a:spcPct val="0"/>
              </a:spcAft>
            </a:pPr>
            <a:r>
              <a:rPr lang="en-US" altLang="en-US" sz="2400" b="1">
                <a:solidFill>
                  <a:srgbClr val="000000"/>
                </a:solidFill>
              </a:rPr>
              <a:t> “</a:t>
            </a:r>
            <a:r>
              <a:rPr lang="en-US" altLang="en-US" sz="2400" b="1">
                <a:solidFill>
                  <a:srgbClr val="C00000"/>
                </a:solidFill>
              </a:rPr>
              <a:t>If anyone intentionally spoils the water of another … let him not </a:t>
            </a:r>
          </a:p>
          <a:p>
            <a:pPr eaLnBrk="1" fontAlgn="base" hangingPunct="1">
              <a:spcBef>
                <a:spcPct val="0"/>
              </a:spcBef>
              <a:spcAft>
                <a:spcPct val="0"/>
              </a:spcAft>
            </a:pPr>
            <a:r>
              <a:rPr lang="en-US" altLang="en-US" sz="2400" b="1">
                <a:solidFill>
                  <a:srgbClr val="C00000"/>
                </a:solidFill>
              </a:rPr>
              <a:t> only pay damages,  but purify the stream or cistern which contains </a:t>
            </a:r>
          </a:p>
          <a:p>
            <a:pPr eaLnBrk="1" fontAlgn="base" hangingPunct="1">
              <a:spcBef>
                <a:spcPct val="0"/>
              </a:spcBef>
              <a:spcAft>
                <a:spcPct val="0"/>
              </a:spcAft>
            </a:pPr>
            <a:r>
              <a:rPr lang="en-US" altLang="en-US" sz="2400" b="1">
                <a:solidFill>
                  <a:srgbClr val="C00000"/>
                </a:solidFill>
              </a:rPr>
              <a:t>the water.”</a:t>
            </a:r>
          </a:p>
          <a:p>
            <a:pPr eaLnBrk="1" fontAlgn="base" hangingPunct="1">
              <a:spcBef>
                <a:spcPct val="0"/>
              </a:spcBef>
              <a:spcAft>
                <a:spcPct val="0"/>
              </a:spcAft>
            </a:pPr>
            <a:r>
              <a:rPr lang="en-US" altLang="en-US" sz="2400" b="1">
                <a:solidFill>
                  <a:srgbClr val="000000"/>
                </a:solidFill>
              </a:rPr>
              <a:t>			- Vol 4, book 8, section 485</a:t>
            </a:r>
          </a:p>
        </p:txBody>
      </p:sp>
      <p:pic>
        <p:nvPicPr>
          <p:cNvPr id="41989" name="Picture 2">
            <a:extLst>
              <a:ext uri="{FF2B5EF4-FFF2-40B4-BE49-F238E27FC236}">
                <a16:creationId xmlns:a16="http://schemas.microsoft.com/office/drawing/2014/main" id="{794424DA-3BFB-4D9D-8CCD-4577969E6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6" y="4171950"/>
            <a:ext cx="3921125"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90" name="TextBox 4">
            <a:extLst>
              <a:ext uri="{FF2B5EF4-FFF2-40B4-BE49-F238E27FC236}">
                <a16:creationId xmlns:a16="http://schemas.microsoft.com/office/drawing/2014/main" id="{71AB9A1E-BFDC-4A36-96B6-1529EC9BADF8}"/>
              </a:ext>
            </a:extLst>
          </p:cNvPr>
          <p:cNvSpPr txBox="1">
            <a:spLocks noChangeArrowheads="1"/>
          </p:cNvSpPr>
          <p:nvPr/>
        </p:nvSpPr>
        <p:spPr bwMode="auto">
          <a:xfrm>
            <a:off x="3182939" y="5027613"/>
            <a:ext cx="329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b="1">
                <a:solidFill>
                  <a:srgbClr val="000000"/>
                </a:solidFill>
              </a:rPr>
              <a:t>-  </a:t>
            </a:r>
            <a:r>
              <a:rPr lang="en-US" altLang="en-US" sz="2000" b="1">
                <a:solidFill>
                  <a:srgbClr val="000000"/>
                </a:solidFill>
              </a:rPr>
              <a:t>Padmapurana, Bhimi 96.7.8</a:t>
            </a:r>
          </a:p>
        </p:txBody>
      </p:sp>
      <p:sp>
        <p:nvSpPr>
          <p:cNvPr id="41991" name="Rectangle 5">
            <a:extLst>
              <a:ext uri="{FF2B5EF4-FFF2-40B4-BE49-F238E27FC236}">
                <a16:creationId xmlns:a16="http://schemas.microsoft.com/office/drawing/2014/main" id="{BBE9AE41-2204-4445-B963-579C90F1E283}"/>
              </a:ext>
            </a:extLst>
          </p:cNvPr>
          <p:cNvSpPr>
            <a:spLocks noChangeArrowheads="1"/>
          </p:cNvSpPr>
          <p:nvPr/>
        </p:nvSpPr>
        <p:spPr bwMode="auto">
          <a:xfrm>
            <a:off x="2309814" y="5562601"/>
            <a:ext cx="5730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2000" b="1">
                <a:solidFill>
                  <a:srgbClr val="0070C0"/>
                </a:solidFill>
              </a:rPr>
              <a:t>Those who pollute pure water from wells, rivers, fountains, or ponds must go to hell.</a:t>
            </a:r>
          </a:p>
        </p:txBody>
      </p:sp>
      <p:sp>
        <p:nvSpPr>
          <p:cNvPr id="7" name="Rectangle 6">
            <a:extLst>
              <a:ext uri="{FF2B5EF4-FFF2-40B4-BE49-F238E27FC236}">
                <a16:creationId xmlns:a16="http://schemas.microsoft.com/office/drawing/2014/main" id="{340DE047-5B22-4BC6-AFB8-FBEB6C9BCF51}"/>
              </a:ext>
            </a:extLst>
          </p:cNvPr>
          <p:cNvSpPr/>
          <p:nvPr/>
        </p:nvSpPr>
        <p:spPr>
          <a:xfrm>
            <a:off x="1676400" y="990600"/>
            <a:ext cx="8839200" cy="54864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1">
            <a:extLst>
              <a:ext uri="{FF2B5EF4-FFF2-40B4-BE49-F238E27FC236}">
                <a16:creationId xmlns:a16="http://schemas.microsoft.com/office/drawing/2014/main" id="{A81B4675-87FD-4F5C-9A6F-C7D1045EFD9B}"/>
              </a:ext>
            </a:extLst>
          </p:cNvPr>
          <p:cNvSpPr txBox="1">
            <a:spLocks noChangeArrowheads="1"/>
          </p:cNvSpPr>
          <p:nvPr/>
        </p:nvSpPr>
        <p:spPr bwMode="auto">
          <a:xfrm>
            <a:off x="3952875" y="239713"/>
            <a:ext cx="4972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pPr>
            <a:r>
              <a:rPr lang="en-US" altLang="en-US" sz="2400" b="1">
                <a:solidFill>
                  <a:srgbClr val="000000"/>
                </a:solidFill>
              </a:rPr>
              <a:t>The Polluters-Pay Principle in Practice</a:t>
            </a:r>
          </a:p>
        </p:txBody>
      </p:sp>
      <p:sp>
        <p:nvSpPr>
          <p:cNvPr id="3" name="Rectangle 2">
            <a:extLst>
              <a:ext uri="{FF2B5EF4-FFF2-40B4-BE49-F238E27FC236}">
                <a16:creationId xmlns:a16="http://schemas.microsoft.com/office/drawing/2014/main" id="{A77C636D-2DE3-4325-81EA-CD69C03C37F4}"/>
              </a:ext>
            </a:extLst>
          </p:cNvPr>
          <p:cNvSpPr/>
          <p:nvPr/>
        </p:nvSpPr>
        <p:spPr>
          <a:xfrm>
            <a:off x="3810000" y="239713"/>
            <a:ext cx="5257800" cy="461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Calibri"/>
            </a:endParaRPr>
          </a:p>
        </p:txBody>
      </p:sp>
      <p:sp>
        <p:nvSpPr>
          <p:cNvPr id="4" name="TextBox 3">
            <a:extLst>
              <a:ext uri="{FF2B5EF4-FFF2-40B4-BE49-F238E27FC236}">
                <a16:creationId xmlns:a16="http://schemas.microsoft.com/office/drawing/2014/main" id="{5CF5FA00-AE1B-4654-8255-F85114EACA82}"/>
              </a:ext>
            </a:extLst>
          </p:cNvPr>
          <p:cNvSpPr txBox="1"/>
          <p:nvPr/>
        </p:nvSpPr>
        <p:spPr>
          <a:xfrm>
            <a:off x="1785938" y="1305341"/>
            <a:ext cx="8300799" cy="4247317"/>
          </a:xfrm>
          <a:prstGeom prst="rect">
            <a:avLst/>
          </a:prstGeom>
          <a:noFill/>
        </p:spPr>
        <p:txBody>
          <a:bodyPr wrap="none">
            <a:spAutoFit/>
          </a:bodyPr>
          <a:lstStyle>
            <a:lvl1pPr marL="285750" indent="-285750" eaLnBrk="0" hangingPunct="0">
              <a:defRPr>
                <a:solidFill>
                  <a:schemeClr val="tx1"/>
                </a:solidFill>
                <a:latin typeface="Calibri" panose="020F0502020204030204" pitchFamily="34" charset="0"/>
                <a:cs typeface="Arial" panose="020B0604020202020204" pitchFamily="34" charset="0"/>
              </a:defRPr>
            </a:lvl1pPr>
            <a:lvl2pPr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fontAlgn="base" hangingPunct="1">
              <a:spcBef>
                <a:spcPct val="0"/>
              </a:spcBef>
              <a:spcAft>
                <a:spcPct val="0"/>
              </a:spcAft>
              <a:buFont typeface="Wingdings" panose="05000000000000000000" pitchFamily="2" charset="2"/>
              <a:buChar char="§"/>
            </a:pPr>
            <a:r>
              <a:rPr lang="en-US" altLang="en-US" b="1" dirty="0">
                <a:solidFill>
                  <a:srgbClr val="000000"/>
                </a:solidFill>
              </a:rPr>
              <a:t>There are numerous examples of application of this principles and imposition of</a:t>
            </a:r>
          </a:p>
          <a:p>
            <a:pPr eaLnBrk="1" fontAlgn="base" hangingPunct="1">
              <a:spcBef>
                <a:spcPct val="0"/>
              </a:spcBef>
              <a:spcAft>
                <a:spcPct val="0"/>
              </a:spcAft>
            </a:pPr>
            <a:r>
              <a:rPr lang="en-US" altLang="en-US" b="1" dirty="0">
                <a:solidFill>
                  <a:srgbClr val="000000"/>
                </a:solidFill>
              </a:rPr>
              <a:t>	heavy penalties in developed countries.</a:t>
            </a:r>
          </a:p>
          <a:p>
            <a:pPr eaLnBrk="1" fontAlgn="base" hangingPunct="1">
              <a:spcBef>
                <a:spcPct val="0"/>
              </a:spcBef>
              <a:spcAft>
                <a:spcPct val="0"/>
              </a:spcAft>
            </a:pPr>
            <a:r>
              <a:rPr lang="en-US" altLang="en-US" b="1" dirty="0">
                <a:solidFill>
                  <a:srgbClr val="000000"/>
                </a:solidFill>
              </a:rPr>
              <a:t>Example:  Oil spill cases – Exxon-Valdez oil spill, Exxon had to pay about $1 billion;</a:t>
            </a:r>
          </a:p>
          <a:p>
            <a:pPr eaLnBrk="1" fontAlgn="base" hangingPunct="1">
              <a:spcBef>
                <a:spcPct val="0"/>
              </a:spcBef>
              <a:spcAft>
                <a:spcPct val="0"/>
              </a:spcAft>
            </a:pPr>
            <a:r>
              <a:rPr lang="en-US" altLang="en-US" b="1" dirty="0">
                <a:solidFill>
                  <a:srgbClr val="000000"/>
                </a:solidFill>
              </a:rPr>
              <a:t>		            Gulf of Mexico oil spill in 2010,  BP agreed to pay $18.7 b </a:t>
            </a:r>
          </a:p>
          <a:p>
            <a:pPr eaLnBrk="1" fontAlgn="base" hangingPunct="1">
              <a:spcBef>
                <a:spcPct val="0"/>
              </a:spcBef>
              <a:spcAft>
                <a:spcPct val="0"/>
              </a:spcAft>
              <a:buFont typeface="Wingdings" panose="05000000000000000000" pitchFamily="2" charset="2"/>
              <a:buChar char="§"/>
            </a:pPr>
            <a:r>
              <a:rPr lang="en-US" altLang="en-US" b="1" dirty="0">
                <a:solidFill>
                  <a:srgbClr val="000000"/>
                </a:solidFill>
              </a:rPr>
              <a:t>An escape route is “Cap-and-Trade’	(Carbon Trade)</a:t>
            </a:r>
          </a:p>
          <a:p>
            <a:pPr eaLnBrk="1" fontAlgn="base" hangingPunct="1">
              <a:spcBef>
                <a:spcPct val="0"/>
              </a:spcBef>
              <a:spcAft>
                <a:spcPct val="0"/>
              </a:spcAft>
              <a:buFont typeface="Wingdings" panose="05000000000000000000" pitchFamily="2" charset="2"/>
              <a:buChar char="§"/>
            </a:pPr>
            <a:endParaRPr lang="en-US" altLang="en-US" b="1" dirty="0">
              <a:solidFill>
                <a:srgbClr val="000000"/>
              </a:solidFill>
            </a:endParaRPr>
          </a:p>
          <a:p>
            <a:pPr eaLnBrk="1" fontAlgn="base" hangingPunct="1">
              <a:spcBef>
                <a:spcPct val="0"/>
              </a:spcBef>
              <a:spcAft>
                <a:spcPct val="0"/>
              </a:spcAft>
              <a:buFont typeface="Wingdings" panose="05000000000000000000" pitchFamily="2" charset="2"/>
              <a:buChar char="§"/>
            </a:pPr>
            <a:r>
              <a:rPr lang="en-US" altLang="en-US" b="1" dirty="0">
                <a:solidFill>
                  <a:srgbClr val="000000"/>
                </a:solidFill>
              </a:rPr>
              <a:t>Bhopal  disaster – an out of court settlement was made, reportedly far below </a:t>
            </a:r>
          </a:p>
          <a:p>
            <a:pPr eaLnBrk="1" fontAlgn="base" hangingPunct="1">
              <a:spcBef>
                <a:spcPct val="0"/>
              </a:spcBef>
              <a:spcAft>
                <a:spcPct val="0"/>
              </a:spcAft>
            </a:pPr>
            <a:r>
              <a:rPr lang="en-US" altLang="en-US" b="1" dirty="0">
                <a:solidFill>
                  <a:srgbClr val="000000"/>
                </a:solidFill>
              </a:rPr>
              <a:t>	the damage, Govt had to take a lot of burden.</a:t>
            </a:r>
          </a:p>
          <a:p>
            <a:pPr eaLnBrk="1" fontAlgn="base" hangingPunct="1">
              <a:spcBef>
                <a:spcPct val="0"/>
              </a:spcBef>
              <a:spcAft>
                <a:spcPct val="0"/>
              </a:spcAft>
              <a:buFontTx/>
              <a:buChar char="•"/>
            </a:pPr>
            <a:r>
              <a:rPr lang="en-US" altLang="en-US" b="1" dirty="0">
                <a:solidFill>
                  <a:srgbClr val="000000"/>
                </a:solidFill>
              </a:rPr>
              <a:t>The Indian Supreme court imposed fines for pollution in many cases, the biggest</a:t>
            </a:r>
          </a:p>
          <a:p>
            <a:pPr eaLnBrk="1" fontAlgn="base" hangingPunct="1">
              <a:spcBef>
                <a:spcPct val="0"/>
              </a:spcBef>
              <a:spcAft>
                <a:spcPct val="0"/>
              </a:spcAft>
            </a:pPr>
            <a:r>
              <a:rPr lang="en-US" altLang="en-US" b="1" dirty="0">
                <a:solidFill>
                  <a:srgbClr val="000000"/>
                </a:solidFill>
              </a:rPr>
              <a:t>	one being Rs 100 crore fine on Starlite a multinational for mining and metallurgical</a:t>
            </a:r>
          </a:p>
          <a:p>
            <a:pPr eaLnBrk="1" fontAlgn="base" hangingPunct="1">
              <a:spcBef>
                <a:spcPct val="0"/>
              </a:spcBef>
              <a:spcAft>
                <a:spcPct val="0"/>
              </a:spcAft>
            </a:pPr>
            <a:r>
              <a:rPr lang="en-US" altLang="en-US" b="1" dirty="0">
                <a:solidFill>
                  <a:srgbClr val="000000"/>
                </a:solidFill>
              </a:rPr>
              <a:t>	polluting activity.</a:t>
            </a:r>
          </a:p>
          <a:p>
            <a:pPr eaLnBrk="1" fontAlgn="base" hangingPunct="1">
              <a:spcBef>
                <a:spcPct val="0"/>
              </a:spcBef>
              <a:spcAft>
                <a:spcPct val="0"/>
              </a:spcAft>
            </a:pPr>
            <a:r>
              <a:rPr lang="en-US" altLang="en-US" b="1" dirty="0">
                <a:solidFill>
                  <a:srgbClr val="000000"/>
                </a:solidFill>
              </a:rPr>
              <a:t>	Imposed fines on many other industries  big and small</a:t>
            </a:r>
          </a:p>
          <a:p>
            <a:pPr eaLnBrk="1" fontAlgn="base" hangingPunct="1">
              <a:spcBef>
                <a:spcPct val="0"/>
              </a:spcBef>
              <a:spcAft>
                <a:spcPct val="0"/>
              </a:spcAft>
              <a:buFont typeface="Wingdings" panose="05000000000000000000" pitchFamily="2" charset="2"/>
              <a:buChar char="§"/>
            </a:pPr>
            <a:r>
              <a:rPr lang="en-US" altLang="en-US" b="1" dirty="0">
                <a:solidFill>
                  <a:srgbClr val="000000"/>
                </a:solidFill>
              </a:rPr>
              <a:t>Pollution tax  imposed on heavy vehicles for entering	</a:t>
            </a:r>
          </a:p>
          <a:p>
            <a:pPr lvl="1" eaLnBrk="1" fontAlgn="base" hangingPunct="1">
              <a:spcBef>
                <a:spcPct val="0"/>
              </a:spcBef>
              <a:spcAft>
                <a:spcPct val="0"/>
              </a:spcAft>
            </a:pPr>
            <a:r>
              <a:rPr lang="en-US" altLang="en-US" b="1" dirty="0">
                <a:solidFill>
                  <a:srgbClr val="000000"/>
                </a:solidFill>
              </a:rPr>
              <a:t>		Delhi (varying from Rs 700 to 1300 per entry)</a:t>
            </a:r>
          </a:p>
          <a:p>
            <a:pPr eaLnBrk="1" fontAlgn="base" hangingPunct="1">
              <a:spcBef>
                <a:spcPct val="0"/>
              </a:spcBef>
              <a:spcAft>
                <a:spcPct val="0"/>
              </a:spcAft>
            </a:pPr>
            <a:endParaRPr lang="en-US" altLang="en-US" b="1" dirty="0">
              <a:solidFill>
                <a:srgbClr val="000000"/>
              </a:solidFill>
            </a:endParaRPr>
          </a:p>
        </p:txBody>
      </p:sp>
      <p:sp>
        <p:nvSpPr>
          <p:cNvPr id="5" name="Rectangle 4">
            <a:extLst>
              <a:ext uri="{FF2B5EF4-FFF2-40B4-BE49-F238E27FC236}">
                <a16:creationId xmlns:a16="http://schemas.microsoft.com/office/drawing/2014/main" id="{EA253970-8216-453E-9FE4-919F0EAF2192}"/>
              </a:ext>
            </a:extLst>
          </p:cNvPr>
          <p:cNvSpPr/>
          <p:nvPr/>
        </p:nvSpPr>
        <p:spPr>
          <a:xfrm>
            <a:off x="1785938" y="862013"/>
            <a:ext cx="8539162" cy="57134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491023-13AD-4B95-A336-40A78A427648}"/>
              </a:ext>
            </a:extLst>
          </p:cNvPr>
          <p:cNvPicPr>
            <a:picLocks noChangeAspect="1"/>
          </p:cNvPicPr>
          <p:nvPr/>
        </p:nvPicPr>
        <p:blipFill>
          <a:blip r:embed="rId2"/>
          <a:stretch>
            <a:fillRect/>
          </a:stretch>
        </p:blipFill>
        <p:spPr>
          <a:xfrm>
            <a:off x="2247427" y="167640"/>
            <a:ext cx="7704293" cy="6528777"/>
          </a:xfrm>
          <a:prstGeom prst="rect">
            <a:avLst/>
          </a:prstGeom>
        </p:spPr>
      </p:pic>
    </p:spTree>
    <p:extLst>
      <p:ext uri="{BB962C8B-B14F-4D97-AF65-F5344CB8AC3E}">
        <p14:creationId xmlns:p14="http://schemas.microsoft.com/office/powerpoint/2010/main" val="382445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a:extLst>
              <a:ext uri="{FF2B5EF4-FFF2-40B4-BE49-F238E27FC236}">
                <a16:creationId xmlns:a16="http://schemas.microsoft.com/office/drawing/2014/main" id="{1A6F851D-DBD1-4BC4-BF45-AB140122E06D}"/>
              </a:ext>
            </a:extLst>
          </p:cNvPr>
          <p:cNvSpPr txBox="1">
            <a:spLocks noChangeArrowheads="1"/>
          </p:cNvSpPr>
          <p:nvPr/>
        </p:nvSpPr>
        <p:spPr bwMode="auto">
          <a:xfrm>
            <a:off x="332509" y="781773"/>
            <a:ext cx="1138843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Sustainable Development was defined as :  </a:t>
            </a:r>
            <a:r>
              <a:rPr kumimoji="0" lang="en-US" altLang="en-US" sz="2400" b="1" i="0" u="none" strike="noStrike" kern="1200" cap="none" spc="0" normalizeH="0" baseline="0" noProof="0" dirty="0">
                <a:ln>
                  <a:noFill/>
                </a:ln>
                <a:solidFill>
                  <a:srgbClr val="800080"/>
                </a:solidFill>
                <a:effectLst/>
                <a:uLnTx/>
                <a:uFillTx/>
                <a:latin typeface="Times New Roman" panose="02020603050405020304" pitchFamily="18" charset="0"/>
                <a:ea typeface="+mn-ea"/>
                <a:cs typeface="Arial" panose="020B0604020202020204" pitchFamily="34" charset="0"/>
              </a:rPr>
              <a:t>The development that meets the needs of the present without compromising the ability of the future generations to meet their own needs.</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The Brundtland Report was central in framing the discussion at the United Nations Conference on Environment and Development (UNECD) well known as the Earth Summit at Rio.</a:t>
            </a:r>
          </a:p>
        </p:txBody>
      </p:sp>
      <p:sp>
        <p:nvSpPr>
          <p:cNvPr id="2" name="Rectangle 1">
            <a:extLst>
              <a:ext uri="{FF2B5EF4-FFF2-40B4-BE49-F238E27FC236}">
                <a16:creationId xmlns:a16="http://schemas.microsoft.com/office/drawing/2014/main" id="{65EAC0B6-7415-4CDA-A1D0-9FB040FA6596}"/>
              </a:ext>
            </a:extLst>
          </p:cNvPr>
          <p:cNvSpPr/>
          <p:nvPr/>
        </p:nvSpPr>
        <p:spPr>
          <a:xfrm>
            <a:off x="3065131" y="203556"/>
            <a:ext cx="5275305" cy="461665"/>
          </a:xfrm>
          <a:prstGeom prst="rect">
            <a:avLst/>
          </a:prstGeom>
        </p:spPr>
        <p:txBody>
          <a:bodyPr wrap="square">
            <a:spAutoFit/>
          </a:bodyPr>
          <a:lstStyle/>
          <a:p>
            <a:r>
              <a:rPr lang="en-US" altLang="en-US" sz="2400" b="1" dirty="0">
                <a:solidFill>
                  <a:srgbClr val="C00000"/>
                </a:solidFill>
                <a:latin typeface="Times New Roman" panose="02020603050405020304" pitchFamily="18" charset="0"/>
                <a:cs typeface="Arial" panose="020B0604020202020204" pitchFamily="34" charset="0"/>
              </a:rPr>
              <a:t>Sustainable Development Principle </a:t>
            </a:r>
            <a:endParaRPr lang="en-US" sz="2400" dirty="0">
              <a:solidFill>
                <a:srgbClr val="C00000"/>
              </a:solidFill>
            </a:endParaRPr>
          </a:p>
        </p:txBody>
      </p:sp>
      <p:sp>
        <p:nvSpPr>
          <p:cNvPr id="3" name="TextBox 2">
            <a:extLst>
              <a:ext uri="{FF2B5EF4-FFF2-40B4-BE49-F238E27FC236}">
                <a16:creationId xmlns:a16="http://schemas.microsoft.com/office/drawing/2014/main" id="{22D84644-E89B-4350-AD6A-71AD6ED3762E}"/>
              </a:ext>
            </a:extLst>
          </p:cNvPr>
          <p:cNvSpPr txBox="1"/>
          <p:nvPr/>
        </p:nvSpPr>
        <p:spPr>
          <a:xfrm>
            <a:off x="512617" y="3629891"/>
            <a:ext cx="10931237" cy="1569660"/>
          </a:xfrm>
          <a:prstGeom prst="rect">
            <a:avLst/>
          </a:prstGeom>
          <a:noFill/>
        </p:spPr>
        <p:txBody>
          <a:bodyPr wrap="square" rtlCol="0">
            <a:spAutoFit/>
          </a:bodyPr>
          <a:lstStyle/>
          <a:p>
            <a:r>
              <a:rPr lang="en-US" sz="2400" b="1" dirty="0">
                <a:solidFill>
                  <a:srgbClr val="C00000"/>
                </a:solidFill>
              </a:rPr>
              <a:t>Poverty has been identified as a major factor for environmental deterioration</a:t>
            </a:r>
            <a:r>
              <a:rPr lang="en-US" sz="2400" b="1" dirty="0"/>
              <a:t>. Eradication of poverty occupied a key position in the  Sustainable Development Goals adopted by UN General Assembly in 2015.</a:t>
            </a:r>
          </a:p>
          <a:p>
            <a:endParaRPr lang="en-US" sz="2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75D644-5398-46E7-938A-76852E26CA02}"/>
              </a:ext>
            </a:extLst>
          </p:cNvPr>
          <p:cNvSpPr txBox="1"/>
          <p:nvPr/>
        </p:nvSpPr>
        <p:spPr>
          <a:xfrm>
            <a:off x="1773239" y="1828800"/>
            <a:ext cx="8582025" cy="2000250"/>
          </a:xfrm>
          <a:prstGeom prst="rect">
            <a:avLst/>
          </a:prstGeom>
          <a:noFill/>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The principles of Sustainable Development stipulates eradication of poverty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     as a criterion or objective.</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 Is environmental quality in a country related to its prosperity or per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     capita income?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69900"/>
                </a:solidFill>
                <a:effectLst/>
                <a:uLnTx/>
                <a:uFillTx/>
                <a:latin typeface="Calibri" panose="020F0502020204030204"/>
                <a:ea typeface="+mn-ea"/>
                <a:cs typeface="+mn-cs"/>
              </a:rPr>
              <a:t>                The answer is given by the </a:t>
            </a:r>
            <a:r>
              <a:rPr kumimoji="0" lang="en-US" sz="2400" b="1" i="0" u="none" strike="noStrike" kern="1200" cap="none" spc="0" normalizeH="0" baseline="0" noProof="0" dirty="0">
                <a:ln>
                  <a:noFill/>
                </a:ln>
                <a:solidFill>
                  <a:srgbClr val="669900"/>
                </a:solidFill>
                <a:effectLst/>
                <a:uLnTx/>
                <a:uFillTx/>
                <a:latin typeface="Calibri" panose="020F0502020204030204"/>
                <a:ea typeface="+mn-ea"/>
                <a:cs typeface="+mn-cs"/>
              </a:rPr>
              <a:t>Environmental Kuznets Curve (EKC) </a:t>
            </a:r>
          </a:p>
        </p:txBody>
      </p:sp>
      <p:sp>
        <p:nvSpPr>
          <p:cNvPr id="46083" name="TextBox 5">
            <a:extLst>
              <a:ext uri="{FF2B5EF4-FFF2-40B4-BE49-F238E27FC236}">
                <a16:creationId xmlns:a16="http://schemas.microsoft.com/office/drawing/2014/main" id="{6DC45B96-C459-4340-84F8-9DB230BE82BC}"/>
              </a:ext>
            </a:extLst>
          </p:cNvPr>
          <p:cNvSpPr txBox="1">
            <a:spLocks noChangeArrowheads="1"/>
          </p:cNvSpPr>
          <p:nvPr/>
        </p:nvSpPr>
        <p:spPr bwMode="auto">
          <a:xfrm>
            <a:off x="2032001" y="4003676"/>
            <a:ext cx="3173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What is Kuznets Curve?</a:t>
            </a:r>
          </a:p>
        </p:txBody>
      </p:sp>
      <p:sp>
        <p:nvSpPr>
          <p:cNvPr id="46084" name="TextBox 6">
            <a:extLst>
              <a:ext uri="{FF2B5EF4-FFF2-40B4-BE49-F238E27FC236}">
                <a16:creationId xmlns:a16="http://schemas.microsoft.com/office/drawing/2014/main" id="{383AA42A-1AA5-46BD-A118-2223118F88C3}"/>
              </a:ext>
            </a:extLst>
          </p:cNvPr>
          <p:cNvSpPr txBox="1">
            <a:spLocks noChangeArrowheads="1"/>
          </p:cNvSpPr>
          <p:nvPr/>
        </p:nvSpPr>
        <p:spPr bwMode="auto">
          <a:xfrm>
            <a:off x="2009776" y="4724401"/>
            <a:ext cx="80422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Simon Kuznets, in his Presidential Address in the 76</a:t>
            </a:r>
            <a:r>
              <a:rPr kumimoji="0" lang="en-US" altLang="en-US" sz="1800" b="1" i="0" u="none" strike="noStrike" kern="1200" cap="none" spc="0" normalizeH="0" baseline="30000" noProof="0">
                <a:ln>
                  <a:noFill/>
                </a:ln>
                <a:solidFill>
                  <a:prstClr val="black"/>
                </a:solidFill>
                <a:effectLst/>
                <a:uLnTx/>
                <a:uFillTx/>
                <a:latin typeface="Calibri" panose="020F0502020204030204" pitchFamily="34" charset="0"/>
                <a:ea typeface="+mn-ea"/>
                <a:cs typeface="Arial" panose="020B0604020202020204" pitchFamily="34" charset="0"/>
              </a:rPr>
              <a:t>th</a:t>
            </a: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 annual meeting of American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Economic Association, 1954, suggested a relation between Economic Growth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Income Inequality.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The graphical representation of the relation is the famous </a:t>
            </a:r>
            <a:r>
              <a:rPr kumimoji="0" lang="en-US" altLang="en-US" sz="1800" b="1" i="0" u="none" strike="noStrike" kern="1200" cap="none" spc="0" normalizeH="0" baseline="0" noProof="0">
                <a:ln>
                  <a:noFill/>
                </a:ln>
                <a:solidFill>
                  <a:srgbClr val="FF0000"/>
                </a:solidFill>
                <a:effectLst/>
                <a:uLnTx/>
                <a:uFillTx/>
                <a:latin typeface="Calibri" panose="020F0502020204030204" pitchFamily="34" charset="0"/>
                <a:ea typeface="+mn-ea"/>
                <a:cs typeface="Arial" panose="020B0604020202020204" pitchFamily="34" charset="0"/>
              </a:rPr>
              <a:t>Kuznets Curve</a:t>
            </a: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
        <p:nvSpPr>
          <p:cNvPr id="46085" name="TextBox 1">
            <a:extLst>
              <a:ext uri="{FF2B5EF4-FFF2-40B4-BE49-F238E27FC236}">
                <a16:creationId xmlns:a16="http://schemas.microsoft.com/office/drawing/2014/main" id="{C7763440-0496-4208-97B6-1B9AC36B8F7C}"/>
              </a:ext>
            </a:extLst>
          </p:cNvPr>
          <p:cNvSpPr txBox="1">
            <a:spLocks noChangeArrowheads="1"/>
          </p:cNvSpPr>
          <p:nvPr/>
        </p:nvSpPr>
        <p:spPr bwMode="auto">
          <a:xfrm>
            <a:off x="2819400" y="390525"/>
            <a:ext cx="61468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How are Prosperity and Eradication of Poverty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related to Environmental Quality? </a:t>
            </a:r>
          </a:p>
        </p:txBody>
      </p:sp>
      <p:sp>
        <p:nvSpPr>
          <p:cNvPr id="3" name="Rectangle 2">
            <a:extLst>
              <a:ext uri="{FF2B5EF4-FFF2-40B4-BE49-F238E27FC236}">
                <a16:creationId xmlns:a16="http://schemas.microsoft.com/office/drawing/2014/main" id="{1830BD25-F796-43D6-9689-0604B06FEDB2}"/>
              </a:ext>
            </a:extLst>
          </p:cNvPr>
          <p:cNvSpPr/>
          <p:nvPr/>
        </p:nvSpPr>
        <p:spPr>
          <a:xfrm>
            <a:off x="2652713" y="411163"/>
            <a:ext cx="6299200" cy="93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789B3D-9183-4725-B2BA-A81F3E3A835D}"/>
              </a:ext>
            </a:extLst>
          </p:cNvPr>
          <p:cNvSpPr/>
          <p:nvPr/>
        </p:nvSpPr>
        <p:spPr>
          <a:xfrm>
            <a:off x="1676401" y="1600201"/>
            <a:ext cx="8678863" cy="460216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189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9966594A-1BBF-4F11-B2FA-C553739AB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50838"/>
            <a:ext cx="50292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TextBox 1">
            <a:extLst>
              <a:ext uri="{FF2B5EF4-FFF2-40B4-BE49-F238E27FC236}">
                <a16:creationId xmlns:a16="http://schemas.microsoft.com/office/drawing/2014/main" id="{2F60515F-3A17-4182-BE54-C1737E577173}"/>
              </a:ext>
            </a:extLst>
          </p:cNvPr>
          <p:cNvSpPr txBox="1">
            <a:spLocks noChangeArrowheads="1"/>
          </p:cNvSpPr>
          <p:nvPr/>
        </p:nvSpPr>
        <p:spPr bwMode="auto">
          <a:xfrm>
            <a:off x="3613150" y="4083050"/>
            <a:ext cx="194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The Kuznets Curve</a:t>
            </a:r>
          </a:p>
        </p:txBody>
      </p:sp>
      <p:sp>
        <p:nvSpPr>
          <p:cNvPr id="3" name="TextBox 2">
            <a:extLst>
              <a:ext uri="{FF2B5EF4-FFF2-40B4-BE49-F238E27FC236}">
                <a16:creationId xmlns:a16="http://schemas.microsoft.com/office/drawing/2014/main" id="{F33DCD2B-2FC7-401C-ADDE-934925C96351}"/>
              </a:ext>
            </a:extLst>
          </p:cNvPr>
          <p:cNvSpPr txBox="1"/>
          <p:nvPr/>
        </p:nvSpPr>
        <p:spPr>
          <a:xfrm>
            <a:off x="6602414" y="350838"/>
            <a:ext cx="4090987" cy="3478212"/>
          </a:xfrm>
          <a:prstGeom prst="rect">
            <a:avLst/>
          </a:prstGeom>
          <a:noFill/>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 plot of Income Inequality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against Per Capita Income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an inverted U-shaped curve.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Distribution of income becomes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more unequal at early stages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economic growth, but eventually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moves back to greater equality.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There has been a lot of discourse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on the Kuznets Curve.</a:t>
            </a:r>
          </a:p>
        </p:txBody>
      </p:sp>
      <p:sp>
        <p:nvSpPr>
          <p:cNvPr id="5" name="Rectangle 4">
            <a:extLst>
              <a:ext uri="{FF2B5EF4-FFF2-40B4-BE49-F238E27FC236}">
                <a16:creationId xmlns:a16="http://schemas.microsoft.com/office/drawing/2014/main" id="{ACD74227-4CED-42E2-9261-AFEDF5C6A842}"/>
              </a:ext>
            </a:extLst>
          </p:cNvPr>
          <p:cNvSpPr/>
          <p:nvPr/>
        </p:nvSpPr>
        <p:spPr>
          <a:xfrm>
            <a:off x="6602414" y="350838"/>
            <a:ext cx="3946525" cy="35099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10" name="TextBox 5">
            <a:extLst>
              <a:ext uri="{FF2B5EF4-FFF2-40B4-BE49-F238E27FC236}">
                <a16:creationId xmlns:a16="http://schemas.microsoft.com/office/drawing/2014/main" id="{3EA9AD88-602C-43FA-9EEA-F92BABDC6896}"/>
              </a:ext>
            </a:extLst>
          </p:cNvPr>
          <p:cNvSpPr txBox="1">
            <a:spLocks noChangeArrowheads="1"/>
          </p:cNvSpPr>
          <p:nvPr/>
        </p:nvSpPr>
        <p:spPr bwMode="auto">
          <a:xfrm>
            <a:off x="1844676" y="4876800"/>
            <a:ext cx="8505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In 1991, The Kuznets Curve took on a new existence.  The World Bank Report entitled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70C0"/>
                </a:solidFill>
                <a:effectLst/>
                <a:uLnTx/>
                <a:uFillTx/>
                <a:latin typeface="Calibri" panose="020F0502020204030204" pitchFamily="34" charset="0"/>
                <a:ea typeface="+mn-ea"/>
                <a:cs typeface="Arial" panose="020B0604020202020204" pitchFamily="34" charset="0"/>
              </a:rPr>
              <a:t>World Development  Report, 1992</a:t>
            </a:r>
            <a:r>
              <a:rPr kumimoji="0" lang="en-US" altLang="en-US" sz="18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 popularized the Environmental Kuznets Curve.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The data on ambient air and water quality in cities worldwide were regressed on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C00000"/>
                </a:solidFill>
                <a:effectLst/>
                <a:uLnTx/>
                <a:uFillTx/>
                <a:latin typeface="Calibri" panose="020F0502020204030204" pitchFamily="34" charset="0"/>
                <a:ea typeface="+mn-ea"/>
                <a:cs typeface="Arial" panose="020B0604020202020204" pitchFamily="34" charset="0"/>
              </a:rPr>
              <a:t>polynomial in GDP per capita and the plot  was called the Environmental Kuznets Curve</a:t>
            </a:r>
          </a:p>
        </p:txBody>
      </p:sp>
    </p:spTree>
    <p:extLst>
      <p:ext uri="{BB962C8B-B14F-4D97-AF65-F5344CB8AC3E}">
        <p14:creationId xmlns:p14="http://schemas.microsoft.com/office/powerpoint/2010/main" val="270595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a:extLst>
              <a:ext uri="{FF2B5EF4-FFF2-40B4-BE49-F238E27FC236}">
                <a16:creationId xmlns:a16="http://schemas.microsoft.com/office/drawing/2014/main" id="{F385CDFE-4FA8-4388-8186-0512C8CD8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0339"/>
            <a:ext cx="6756400" cy="527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TextBox 1">
            <a:extLst>
              <a:ext uri="{FF2B5EF4-FFF2-40B4-BE49-F238E27FC236}">
                <a16:creationId xmlns:a16="http://schemas.microsoft.com/office/drawing/2014/main" id="{B4EFCF7D-5F28-41AA-9E7C-DEA6FF2837A3}"/>
              </a:ext>
            </a:extLst>
          </p:cNvPr>
          <p:cNvSpPr txBox="1">
            <a:spLocks noChangeArrowheads="1"/>
          </p:cNvSpPr>
          <p:nvPr/>
        </p:nvSpPr>
        <p:spPr bwMode="auto">
          <a:xfrm>
            <a:off x="4156076" y="5449888"/>
            <a:ext cx="4371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The Environmental Kuznets Curve (EKC)</a:t>
            </a:r>
          </a:p>
        </p:txBody>
      </p:sp>
      <p:sp>
        <p:nvSpPr>
          <p:cNvPr id="48132" name="Rectangle 1">
            <a:extLst>
              <a:ext uri="{FF2B5EF4-FFF2-40B4-BE49-F238E27FC236}">
                <a16:creationId xmlns:a16="http://schemas.microsoft.com/office/drawing/2014/main" id="{D819191B-B068-4380-9BA2-216FEE1E3E26}"/>
              </a:ext>
            </a:extLst>
          </p:cNvPr>
          <p:cNvSpPr>
            <a:spLocks noChangeArrowheads="1"/>
          </p:cNvSpPr>
          <p:nvPr/>
        </p:nvSpPr>
        <p:spPr bwMode="auto">
          <a:xfrm>
            <a:off x="2006600" y="5911851"/>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Other functional forms including higher order polynomials have been attempted.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The turning point of the EKC for individual pollutants differ across countries.</a:t>
            </a:r>
          </a:p>
        </p:txBody>
      </p:sp>
    </p:spTree>
    <p:extLst>
      <p:ext uri="{BB962C8B-B14F-4D97-AF65-F5344CB8AC3E}">
        <p14:creationId xmlns:p14="http://schemas.microsoft.com/office/powerpoint/2010/main" val="1408079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21944-E55A-4D25-91AD-203C438BE13E}"/>
              </a:ext>
            </a:extLst>
          </p:cNvPr>
          <p:cNvSpPr/>
          <p:nvPr/>
        </p:nvSpPr>
        <p:spPr>
          <a:xfrm>
            <a:off x="304800" y="479621"/>
            <a:ext cx="11582400" cy="6203558"/>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Environmental Performance Index (EPI)</a:t>
            </a:r>
            <a:endParaRPr kumimoji="0" lang="en-US" sz="2800" b="0"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5B5B5B"/>
                </a:solidFill>
                <a:effectLst/>
                <a:uLnTx/>
                <a:uFillTx/>
                <a:latin typeface="Times New Roman" panose="02020603050405020304" pitchFamily="18" charset="0"/>
                <a:ea typeface="Calibri" panose="020F0502020204030204" pitchFamily="34" charset="0"/>
                <a:cs typeface="Times New Roman" panose="02020603050405020304" pitchFamily="18" charset="0"/>
              </a:rPr>
              <a:t>The Center for Environmental Law and Policy, Yale University and The Center for International Earth Science and Information Network of Cornell University developed the concept of </a:t>
            </a: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Environmental Performance Index (EPI)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5B5B5B"/>
                </a:solidFill>
                <a:effectLst/>
                <a:uLnTx/>
                <a:uFillTx/>
                <a:latin typeface="Times New Roman" panose="02020603050405020304" pitchFamily="18" charset="0"/>
                <a:ea typeface="Calibri" panose="020F0502020204030204" pitchFamily="34" charset="0"/>
                <a:cs typeface="Times New Roman" panose="02020603050405020304" pitchFamily="18" charset="0"/>
              </a:rPr>
              <a:t>It is based on a number of criteria and factors.</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There are 24 performance indicators </a:t>
            </a:r>
            <a:r>
              <a:rPr kumimoji="0" lang="en-US" sz="2400" b="1" i="0" u="none" strike="noStrike" kern="1200" cap="none" spc="0" normalizeH="0" baseline="0" noProof="0" dirty="0">
                <a:ln>
                  <a:noFill/>
                </a:ln>
                <a:solidFill>
                  <a:srgbClr val="5B5B5B"/>
                </a:solidFill>
                <a:effectLst/>
                <a:uLnTx/>
                <a:uFillTx/>
                <a:latin typeface="Times New Roman" panose="02020603050405020304" pitchFamily="18" charset="0"/>
                <a:ea typeface="Calibri" panose="020F0502020204030204" pitchFamily="34" charset="0"/>
                <a:cs typeface="Times New Roman" panose="02020603050405020304" pitchFamily="18" charset="0"/>
              </a:rPr>
              <a:t>across ten issue categories covering environmental health and ecosystem vitality. </a:t>
            </a: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5B5B5B"/>
                </a:solidFill>
                <a:effectLst/>
                <a:uLnTx/>
                <a:uFillTx/>
                <a:latin typeface="Times New Roman" panose="02020603050405020304" pitchFamily="18" charset="0"/>
                <a:ea typeface="Calibri" panose="020F0502020204030204" pitchFamily="34" charset="0"/>
                <a:cs typeface="Times New Roman" panose="02020603050405020304" pitchFamily="18" charset="0"/>
              </a:rPr>
              <a:t>These metrices provide  a gauge at a national scale of how close countries are to established environmental policy goals. </a:t>
            </a:r>
            <a:r>
              <a:rPr kumimoji="0" lang="en-US" sz="2400" b="1" i="0" u="none" strike="noStrike" kern="1200" cap="none" spc="0" normalizeH="0" baseline="0" noProof="0" dirty="0">
                <a:ln>
                  <a:noFill/>
                </a:ln>
                <a:solidFill>
                  <a:srgbClr val="009900"/>
                </a:solidFill>
                <a:effectLst/>
                <a:uLnTx/>
                <a:uFillTx/>
                <a:latin typeface="Times New Roman" panose="02020603050405020304" pitchFamily="18" charset="0"/>
                <a:ea typeface="Calibri" panose="020F0502020204030204" pitchFamily="34" charset="0"/>
                <a:cs typeface="Times New Roman" panose="02020603050405020304" pitchFamily="18" charset="0"/>
              </a:rPr>
              <a:t>The EPI thus offers a  scorecard that highlights leaders and laggards in environmental performance, gives insight on best practices, and provides guidance for countries that  aspire to be leaders in sustainability.</a:t>
            </a:r>
            <a:endParaRPr kumimoji="0" lang="en-US" sz="2400" b="1" i="0" u="none" strike="noStrike" kern="1200" cap="none" spc="0" normalizeH="0" baseline="0" noProof="0" dirty="0">
              <a:ln>
                <a:noFill/>
              </a:ln>
              <a:solidFill>
                <a:srgbClr val="0099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rPr>
              <a:t>According to the 2016 listing of 180 countries, Finland was on the top and India’s position was 141.  2018 ranking places India at 177 followed by Democratic Republic of Congo, Bangladesh and Burundi.  Switzerland tops the 2018 list.</a:t>
            </a:r>
            <a:endParaRPr kumimoji="0" lang="en-US" sz="2400" b="1" i="0" u="none" strike="noStrike" kern="12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89025528-F18F-4B81-90B3-3AF713D4A66C}"/>
              </a:ext>
            </a:extLst>
          </p:cNvPr>
          <p:cNvSpPr txBox="1"/>
          <p:nvPr/>
        </p:nvSpPr>
        <p:spPr>
          <a:xfrm>
            <a:off x="3560617" y="17956"/>
            <a:ext cx="5749637" cy="461665"/>
          </a:xfrm>
          <a:prstGeom prst="rect">
            <a:avLst/>
          </a:prstGeom>
          <a:noFill/>
        </p:spPr>
        <p:txBody>
          <a:bodyPr wrap="square" rtlCol="0">
            <a:spAutoFit/>
          </a:bodyPr>
          <a:lstStyle/>
          <a:p>
            <a:r>
              <a:rPr lang="en-US" sz="2400" b="1" dirty="0">
                <a:solidFill>
                  <a:srgbClr val="0070C0"/>
                </a:solidFill>
              </a:rPr>
              <a:t>How we in India are doing?  </a:t>
            </a:r>
          </a:p>
        </p:txBody>
      </p:sp>
    </p:spTree>
    <p:extLst>
      <p:ext uri="{BB962C8B-B14F-4D97-AF65-F5344CB8AC3E}">
        <p14:creationId xmlns:p14="http://schemas.microsoft.com/office/powerpoint/2010/main" val="1421274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85F21F-39C1-4322-A148-B9F3A74FA4CD}"/>
              </a:ext>
            </a:extLst>
          </p:cNvPr>
          <p:cNvPicPr>
            <a:picLocks noChangeAspect="1"/>
          </p:cNvPicPr>
          <p:nvPr/>
        </p:nvPicPr>
        <p:blipFill>
          <a:blip r:embed="rId2"/>
          <a:stretch>
            <a:fillRect/>
          </a:stretch>
        </p:blipFill>
        <p:spPr>
          <a:xfrm>
            <a:off x="291375" y="1054718"/>
            <a:ext cx="11404043" cy="1002360"/>
          </a:xfrm>
          <a:prstGeom prst="rect">
            <a:avLst/>
          </a:prstGeom>
        </p:spPr>
      </p:pic>
      <p:sp>
        <p:nvSpPr>
          <p:cNvPr id="3" name="TextBox 2">
            <a:extLst>
              <a:ext uri="{FF2B5EF4-FFF2-40B4-BE49-F238E27FC236}">
                <a16:creationId xmlns:a16="http://schemas.microsoft.com/office/drawing/2014/main" id="{B9560712-619D-40B6-A353-066AEEE5F6F5}"/>
              </a:ext>
            </a:extLst>
          </p:cNvPr>
          <p:cNvSpPr txBox="1"/>
          <p:nvPr/>
        </p:nvSpPr>
        <p:spPr>
          <a:xfrm>
            <a:off x="443346" y="207818"/>
            <a:ext cx="1140404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Environmental Performance Index (EPI) – Center for Environmental Law and Policy, Yale </a:t>
            </a:r>
            <a:r>
              <a:rPr kumimoji="0" lang="en-US" sz="2000" b="1" i="0" u="none" strike="noStrike" kern="1200" cap="none" spc="0" normalizeH="0" baseline="0" noProof="0" dirty="0" err="1">
                <a:ln>
                  <a:noFill/>
                </a:ln>
                <a:solidFill>
                  <a:srgbClr val="FF0000"/>
                </a:solidFill>
                <a:effectLst/>
                <a:uLnTx/>
                <a:uFillTx/>
                <a:latin typeface="Calibri" panose="020F0502020204030204"/>
                <a:ea typeface="+mn-ea"/>
                <a:cs typeface="+mn-cs"/>
              </a:rPr>
              <a:t>Univ</a:t>
            </a:r>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                                                                and   Center for International Earth Science Information, Cornell </a:t>
            </a:r>
            <a:r>
              <a:rPr kumimoji="0" lang="en-US" sz="2000" b="1" i="0" u="none" strike="noStrike" kern="1200" cap="none" spc="0" normalizeH="0" baseline="0" noProof="0" dirty="0" err="1">
                <a:ln>
                  <a:noFill/>
                </a:ln>
                <a:solidFill>
                  <a:srgbClr val="FF0000"/>
                </a:solidFill>
                <a:effectLst/>
                <a:uLnTx/>
                <a:uFillTx/>
                <a:latin typeface="Calibri" panose="020F0502020204030204"/>
                <a:ea typeface="+mn-ea"/>
                <a:cs typeface="+mn-cs"/>
              </a:rPr>
              <a:t>Univ</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 </a:t>
            </a:r>
          </a:p>
        </p:txBody>
      </p:sp>
      <p:cxnSp>
        <p:nvCxnSpPr>
          <p:cNvPr id="5" name="Straight Connector 4">
            <a:extLst>
              <a:ext uri="{FF2B5EF4-FFF2-40B4-BE49-F238E27FC236}">
                <a16:creationId xmlns:a16="http://schemas.microsoft.com/office/drawing/2014/main" id="{230F3D90-A8A2-48E6-9299-D2229082529C}"/>
              </a:ext>
            </a:extLst>
          </p:cNvPr>
          <p:cNvCxnSpPr/>
          <p:nvPr/>
        </p:nvCxnSpPr>
        <p:spPr>
          <a:xfrm>
            <a:off x="2854037" y="1669151"/>
            <a:ext cx="0" cy="387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CF99A0-7DF4-4D8B-AF95-9F5BBB9E7782}"/>
              </a:ext>
            </a:extLst>
          </p:cNvPr>
          <p:cNvCxnSpPr>
            <a:cxnSpLocks/>
          </p:cNvCxnSpPr>
          <p:nvPr/>
        </p:nvCxnSpPr>
        <p:spPr>
          <a:xfrm>
            <a:off x="2854037" y="1669151"/>
            <a:ext cx="0" cy="387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9450BFB-B9BA-4920-8697-D1F697988975}"/>
              </a:ext>
            </a:extLst>
          </p:cNvPr>
          <p:cNvCxnSpPr>
            <a:cxnSpLocks/>
          </p:cNvCxnSpPr>
          <p:nvPr/>
        </p:nvCxnSpPr>
        <p:spPr>
          <a:xfrm>
            <a:off x="817418" y="2057078"/>
            <a:ext cx="278476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3B9C4F-5F76-4FD3-933E-4605346B74A5}"/>
              </a:ext>
            </a:extLst>
          </p:cNvPr>
          <p:cNvCxnSpPr>
            <a:cxnSpLocks/>
          </p:cNvCxnSpPr>
          <p:nvPr/>
        </p:nvCxnSpPr>
        <p:spPr>
          <a:xfrm>
            <a:off x="3588329" y="2057077"/>
            <a:ext cx="13853" cy="332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E502E4-1CB7-426B-8401-F25D936FCD75}"/>
              </a:ext>
            </a:extLst>
          </p:cNvPr>
          <p:cNvCxnSpPr>
            <a:cxnSpLocks/>
          </p:cNvCxnSpPr>
          <p:nvPr/>
        </p:nvCxnSpPr>
        <p:spPr>
          <a:xfrm>
            <a:off x="2244437" y="2057078"/>
            <a:ext cx="0" cy="387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4945E3-8648-425B-A6A3-D9757A4A4E80}"/>
              </a:ext>
            </a:extLst>
          </p:cNvPr>
          <p:cNvCxnSpPr>
            <a:cxnSpLocks/>
          </p:cNvCxnSpPr>
          <p:nvPr/>
        </p:nvCxnSpPr>
        <p:spPr>
          <a:xfrm>
            <a:off x="817418" y="2015514"/>
            <a:ext cx="0" cy="3879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75D0673-A6EF-455E-84C0-7E597D7E361B}"/>
              </a:ext>
            </a:extLst>
          </p:cNvPr>
          <p:cNvSpPr txBox="1"/>
          <p:nvPr/>
        </p:nvSpPr>
        <p:spPr>
          <a:xfrm>
            <a:off x="111267" y="2403441"/>
            <a:ext cx="135774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Air Quality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PM10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PM2.5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Household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solid fuel</a:t>
            </a:r>
          </a:p>
        </p:txBody>
      </p:sp>
      <p:sp>
        <p:nvSpPr>
          <p:cNvPr id="20" name="TextBox 19">
            <a:extLst>
              <a:ext uri="{FF2B5EF4-FFF2-40B4-BE49-F238E27FC236}">
                <a16:creationId xmlns:a16="http://schemas.microsoft.com/office/drawing/2014/main" id="{6C9066BC-CAAA-434C-9899-2F9FB8CE0F11}"/>
              </a:ext>
            </a:extLst>
          </p:cNvPr>
          <p:cNvSpPr txBox="1"/>
          <p:nvPr/>
        </p:nvSpPr>
        <p:spPr>
          <a:xfrm>
            <a:off x="1586770" y="2389588"/>
            <a:ext cx="16344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Water Quality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Sanitation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Drinking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Water</a:t>
            </a:r>
          </a:p>
        </p:txBody>
      </p:sp>
      <p:sp>
        <p:nvSpPr>
          <p:cNvPr id="21" name="TextBox 20">
            <a:extLst>
              <a:ext uri="{FF2B5EF4-FFF2-40B4-BE49-F238E27FC236}">
                <a16:creationId xmlns:a16="http://schemas.microsoft.com/office/drawing/2014/main" id="{FA39B688-E555-4D54-B959-EAC429D370FB}"/>
              </a:ext>
            </a:extLst>
          </p:cNvPr>
          <p:cNvSpPr txBox="1"/>
          <p:nvPr/>
        </p:nvSpPr>
        <p:spPr>
          <a:xfrm>
            <a:off x="3173327" y="2317897"/>
            <a:ext cx="16344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Heavy Metals</a:t>
            </a:r>
          </a:p>
        </p:txBody>
      </p:sp>
      <p:cxnSp>
        <p:nvCxnSpPr>
          <p:cNvPr id="23" name="Straight Connector 22">
            <a:extLst>
              <a:ext uri="{FF2B5EF4-FFF2-40B4-BE49-F238E27FC236}">
                <a16:creationId xmlns:a16="http://schemas.microsoft.com/office/drawing/2014/main" id="{8E69CE61-B488-4902-8715-53F4DA62089A}"/>
              </a:ext>
            </a:extLst>
          </p:cNvPr>
          <p:cNvCxnSpPr>
            <a:cxnSpLocks/>
          </p:cNvCxnSpPr>
          <p:nvPr/>
        </p:nvCxnSpPr>
        <p:spPr>
          <a:xfrm>
            <a:off x="9005661" y="2015514"/>
            <a:ext cx="13648" cy="18637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9C3E21-CB56-4056-AF70-F71AF7A84074}"/>
              </a:ext>
            </a:extLst>
          </p:cNvPr>
          <p:cNvCxnSpPr>
            <a:cxnSpLocks/>
          </p:cNvCxnSpPr>
          <p:nvPr/>
        </p:nvCxnSpPr>
        <p:spPr>
          <a:xfrm>
            <a:off x="3221183" y="3823593"/>
            <a:ext cx="7647503" cy="571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3DB8CAF-21BE-4A06-822C-8505ACDBC3DD}"/>
              </a:ext>
            </a:extLst>
          </p:cNvPr>
          <p:cNvCxnSpPr>
            <a:cxnSpLocks/>
          </p:cNvCxnSpPr>
          <p:nvPr/>
        </p:nvCxnSpPr>
        <p:spPr>
          <a:xfrm>
            <a:off x="5672296" y="3851300"/>
            <a:ext cx="13853" cy="332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02AC871-947D-42BA-9520-155512DD1D40}"/>
              </a:ext>
            </a:extLst>
          </p:cNvPr>
          <p:cNvCxnSpPr>
            <a:cxnSpLocks/>
          </p:cNvCxnSpPr>
          <p:nvPr/>
        </p:nvCxnSpPr>
        <p:spPr>
          <a:xfrm>
            <a:off x="4648202" y="3823593"/>
            <a:ext cx="0" cy="3879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C02597-1ED0-48E6-965A-990AF9B1A77C}"/>
              </a:ext>
            </a:extLst>
          </p:cNvPr>
          <p:cNvCxnSpPr>
            <a:cxnSpLocks/>
          </p:cNvCxnSpPr>
          <p:nvPr/>
        </p:nvCxnSpPr>
        <p:spPr>
          <a:xfrm>
            <a:off x="3221183" y="3782029"/>
            <a:ext cx="0" cy="3879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D1BC420-3333-4408-B7F4-A3E62EED29D1}"/>
              </a:ext>
            </a:extLst>
          </p:cNvPr>
          <p:cNvSpPr txBox="1"/>
          <p:nvPr/>
        </p:nvSpPr>
        <p:spPr>
          <a:xfrm>
            <a:off x="2321071" y="4110395"/>
            <a:ext cx="1474775"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Biodiversity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&amp; Habitat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Biome protection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Species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Species habitat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Etc.</a:t>
            </a:r>
          </a:p>
        </p:txBody>
      </p:sp>
      <p:sp>
        <p:nvSpPr>
          <p:cNvPr id="29" name="TextBox 28">
            <a:extLst>
              <a:ext uri="{FF2B5EF4-FFF2-40B4-BE49-F238E27FC236}">
                <a16:creationId xmlns:a16="http://schemas.microsoft.com/office/drawing/2014/main" id="{FAF3051C-B5DA-4C75-B106-FCFD6BFEC4FD}"/>
              </a:ext>
            </a:extLst>
          </p:cNvPr>
          <p:cNvSpPr txBox="1"/>
          <p:nvPr/>
        </p:nvSpPr>
        <p:spPr>
          <a:xfrm>
            <a:off x="3990535" y="4156103"/>
            <a:ext cx="119790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Forests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Tree cover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loss</a:t>
            </a:r>
          </a:p>
        </p:txBody>
      </p:sp>
      <p:sp>
        <p:nvSpPr>
          <p:cNvPr id="30" name="TextBox 29">
            <a:extLst>
              <a:ext uri="{FF2B5EF4-FFF2-40B4-BE49-F238E27FC236}">
                <a16:creationId xmlns:a16="http://schemas.microsoft.com/office/drawing/2014/main" id="{3483DCD2-87BA-478D-8788-03AB6DC729CB}"/>
              </a:ext>
            </a:extLst>
          </p:cNvPr>
          <p:cNvSpPr txBox="1"/>
          <p:nvPr/>
        </p:nvSpPr>
        <p:spPr>
          <a:xfrm>
            <a:off x="5270746" y="4089813"/>
            <a:ext cx="1634413"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Fisheries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Regional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Marine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Trophic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index</a:t>
            </a:r>
          </a:p>
        </p:txBody>
      </p:sp>
      <p:cxnSp>
        <p:nvCxnSpPr>
          <p:cNvPr id="32" name="Straight Connector 31">
            <a:extLst>
              <a:ext uri="{FF2B5EF4-FFF2-40B4-BE49-F238E27FC236}">
                <a16:creationId xmlns:a16="http://schemas.microsoft.com/office/drawing/2014/main" id="{AB556DD8-448C-4BE8-B854-11FD2AFF506E}"/>
              </a:ext>
            </a:extLst>
          </p:cNvPr>
          <p:cNvCxnSpPr>
            <a:cxnSpLocks/>
          </p:cNvCxnSpPr>
          <p:nvPr/>
        </p:nvCxnSpPr>
        <p:spPr>
          <a:xfrm>
            <a:off x="7869598" y="3823592"/>
            <a:ext cx="13853" cy="332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E20740-5101-46E5-944A-36D061F6099A}"/>
              </a:ext>
            </a:extLst>
          </p:cNvPr>
          <p:cNvCxnSpPr>
            <a:cxnSpLocks/>
          </p:cNvCxnSpPr>
          <p:nvPr/>
        </p:nvCxnSpPr>
        <p:spPr>
          <a:xfrm>
            <a:off x="9650635" y="3851037"/>
            <a:ext cx="13853" cy="332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429A34-454E-4902-892E-7D14D3359D52}"/>
              </a:ext>
            </a:extLst>
          </p:cNvPr>
          <p:cNvCxnSpPr>
            <a:cxnSpLocks/>
          </p:cNvCxnSpPr>
          <p:nvPr/>
        </p:nvCxnSpPr>
        <p:spPr>
          <a:xfrm>
            <a:off x="6830293" y="3851300"/>
            <a:ext cx="13853" cy="332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7A90D54-8E1B-4D83-80FB-D3BC5514D0FE}"/>
              </a:ext>
            </a:extLst>
          </p:cNvPr>
          <p:cNvCxnSpPr>
            <a:cxnSpLocks/>
          </p:cNvCxnSpPr>
          <p:nvPr/>
        </p:nvCxnSpPr>
        <p:spPr>
          <a:xfrm>
            <a:off x="10847907" y="3879009"/>
            <a:ext cx="13853" cy="33251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759FFEF-3891-4B2F-9FC9-DDDF189856BB}"/>
              </a:ext>
            </a:extLst>
          </p:cNvPr>
          <p:cNvSpPr txBox="1"/>
          <p:nvPr/>
        </p:nvSpPr>
        <p:spPr>
          <a:xfrm>
            <a:off x="10571860" y="4183811"/>
            <a:ext cx="16344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Agriculture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Sustainable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nitrogen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management</a:t>
            </a:r>
          </a:p>
        </p:txBody>
      </p:sp>
      <p:sp>
        <p:nvSpPr>
          <p:cNvPr id="39" name="TextBox 38">
            <a:extLst>
              <a:ext uri="{FF2B5EF4-FFF2-40B4-BE49-F238E27FC236}">
                <a16:creationId xmlns:a16="http://schemas.microsoft.com/office/drawing/2014/main" id="{3D71CCD9-3BEC-4EDE-8A0A-C6C9F53DCABC}"/>
              </a:ext>
            </a:extLst>
          </p:cNvPr>
          <p:cNvSpPr txBox="1"/>
          <p:nvPr/>
        </p:nvSpPr>
        <p:spPr>
          <a:xfrm>
            <a:off x="9152406" y="4100914"/>
            <a:ext cx="163441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Water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Waste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treatment</a:t>
            </a:r>
          </a:p>
        </p:txBody>
      </p:sp>
      <p:sp>
        <p:nvSpPr>
          <p:cNvPr id="40" name="TextBox 39">
            <a:extLst>
              <a:ext uri="{FF2B5EF4-FFF2-40B4-BE49-F238E27FC236}">
                <a16:creationId xmlns:a16="http://schemas.microsoft.com/office/drawing/2014/main" id="{2A2E5523-D7D2-49CB-8266-C2329341454A}"/>
              </a:ext>
            </a:extLst>
          </p:cNvPr>
          <p:cNvSpPr txBox="1"/>
          <p:nvPr/>
        </p:nvSpPr>
        <p:spPr>
          <a:xfrm>
            <a:off x="7668492" y="4109936"/>
            <a:ext cx="16344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Pollution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SO2 emission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NOx emission</a:t>
            </a:r>
          </a:p>
        </p:txBody>
      </p:sp>
      <p:sp>
        <p:nvSpPr>
          <p:cNvPr id="41" name="TextBox 40">
            <a:extLst>
              <a:ext uri="{FF2B5EF4-FFF2-40B4-BE49-F238E27FC236}">
                <a16:creationId xmlns:a16="http://schemas.microsoft.com/office/drawing/2014/main" id="{CA95BE01-98CD-4EFD-8561-FE2884E94BC0}"/>
              </a:ext>
            </a:extLst>
          </p:cNvPr>
          <p:cNvSpPr txBox="1"/>
          <p:nvPr/>
        </p:nvSpPr>
        <p:spPr>
          <a:xfrm>
            <a:off x="6260210" y="4109936"/>
            <a:ext cx="16344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Climate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&amp; Energy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CO2 emission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CH4 emission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N2O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Black C  ,,</a:t>
            </a:r>
          </a:p>
        </p:txBody>
      </p:sp>
      <p:sp>
        <p:nvSpPr>
          <p:cNvPr id="46" name="Rectangle 45">
            <a:extLst>
              <a:ext uri="{FF2B5EF4-FFF2-40B4-BE49-F238E27FC236}">
                <a16:creationId xmlns:a16="http://schemas.microsoft.com/office/drawing/2014/main" id="{B367CB98-75AA-404E-8805-9B22C753AF75}"/>
              </a:ext>
            </a:extLst>
          </p:cNvPr>
          <p:cNvSpPr/>
          <p:nvPr/>
        </p:nvSpPr>
        <p:spPr>
          <a:xfrm>
            <a:off x="291375" y="207818"/>
            <a:ext cx="11457279" cy="73322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A70805B-461D-4054-998A-830BDA14A001}"/>
              </a:ext>
            </a:extLst>
          </p:cNvPr>
          <p:cNvSpPr/>
          <p:nvPr/>
        </p:nvSpPr>
        <p:spPr>
          <a:xfrm>
            <a:off x="111267" y="1054718"/>
            <a:ext cx="11969466" cy="49888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99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ECA396-4D1C-4824-9F1B-2361247B0B0A}"/>
              </a:ext>
            </a:extLst>
          </p:cNvPr>
          <p:cNvSpPr txBox="1"/>
          <p:nvPr/>
        </p:nvSpPr>
        <p:spPr>
          <a:xfrm>
            <a:off x="1059180" y="167640"/>
            <a:ext cx="100126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libri" panose="020F0502020204030204"/>
                <a:ea typeface="+mn-ea"/>
                <a:cs typeface="+mn-cs"/>
              </a:rPr>
              <a:t>Meuse Valley Fluoride Fog, 1930;  Donora Fog, 1948, London Killer Fog, 1952</a:t>
            </a:r>
          </a:p>
        </p:txBody>
      </p:sp>
      <p:sp>
        <p:nvSpPr>
          <p:cNvPr id="3" name="TextBox 2">
            <a:extLst>
              <a:ext uri="{FF2B5EF4-FFF2-40B4-BE49-F238E27FC236}">
                <a16:creationId xmlns:a16="http://schemas.microsoft.com/office/drawing/2014/main" id="{723279D1-7F3D-4C11-B91F-25A45FF270C1}"/>
              </a:ext>
            </a:extLst>
          </p:cNvPr>
          <p:cNvSpPr txBox="1"/>
          <p:nvPr/>
        </p:nvSpPr>
        <p:spPr>
          <a:xfrm>
            <a:off x="335280" y="777240"/>
            <a:ext cx="11490960"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Meuse Valley Fog</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First scientific proof of the potential of air pollution, December 1-5, 1930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Emissions from steel works, zinc smelters, glass manufacturing  in the city of Liege on the river Meuse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in Belgium and surrounded by small hills on all sides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Emissions contained  SO2,  fluoride, CO, particulates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Sixty people killed,  Hundreds hospitalized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Donora Fog, 1948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The worst air pollution disaster in USA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Started on the Halloween night, October 25, 1948, continued for seven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The town of Donora was on the river Monongahela in Pittsburgh, 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Sources of emission were steel works, zinc smelters as in the Meuse valley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twenty people killed and hundreds hospitalized.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London Killer Smog, 1952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Occurred between Dec 5-9, 1952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Anticyclonic and windless condition, a large part of London covered with dense fog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Public life, transport (both road and rail) at standstill, flights cancelled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An estimated 4000 people killed (more recent estimate puts the figure at 12,000) and 100,000 ill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The fog disappeared quickly after Dec 9.</a:t>
            </a:r>
          </a:p>
        </p:txBody>
      </p:sp>
      <p:sp>
        <p:nvSpPr>
          <p:cNvPr id="4" name="Rectangle 3">
            <a:extLst>
              <a:ext uri="{FF2B5EF4-FFF2-40B4-BE49-F238E27FC236}">
                <a16:creationId xmlns:a16="http://schemas.microsoft.com/office/drawing/2014/main" id="{C881A3B8-E46D-43DC-A5DD-DDA7A2603196}"/>
              </a:ext>
            </a:extLst>
          </p:cNvPr>
          <p:cNvSpPr/>
          <p:nvPr/>
        </p:nvSpPr>
        <p:spPr>
          <a:xfrm>
            <a:off x="1059180" y="167640"/>
            <a:ext cx="10073640" cy="46166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10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A51F13-9BA6-4152-8B88-6B89975496F3}"/>
              </a:ext>
            </a:extLst>
          </p:cNvPr>
          <p:cNvPicPr>
            <a:picLocks noChangeAspect="1"/>
          </p:cNvPicPr>
          <p:nvPr/>
        </p:nvPicPr>
        <p:blipFill>
          <a:blip r:embed="rId2"/>
          <a:stretch>
            <a:fillRect/>
          </a:stretch>
        </p:blipFill>
        <p:spPr>
          <a:xfrm>
            <a:off x="1775865" y="106680"/>
            <a:ext cx="8561003" cy="6583679"/>
          </a:xfrm>
          <a:prstGeom prst="rect">
            <a:avLst/>
          </a:prstGeom>
        </p:spPr>
      </p:pic>
    </p:spTree>
    <p:extLst>
      <p:ext uri="{BB962C8B-B14F-4D97-AF65-F5344CB8AC3E}">
        <p14:creationId xmlns:p14="http://schemas.microsoft.com/office/powerpoint/2010/main" val="162043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D86A76-D428-4A66-93CF-04863265E5DD}"/>
              </a:ext>
            </a:extLst>
          </p:cNvPr>
          <p:cNvSpPr txBox="1"/>
          <p:nvPr/>
        </p:nvSpPr>
        <p:spPr>
          <a:xfrm>
            <a:off x="3962400" y="198120"/>
            <a:ext cx="399288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Temperature Inversion</a:t>
            </a:r>
          </a:p>
        </p:txBody>
      </p:sp>
      <p:sp>
        <p:nvSpPr>
          <p:cNvPr id="3" name="TextBox 2">
            <a:extLst>
              <a:ext uri="{FF2B5EF4-FFF2-40B4-BE49-F238E27FC236}">
                <a16:creationId xmlns:a16="http://schemas.microsoft.com/office/drawing/2014/main" id="{F63A03D5-DECA-4249-BCD4-E22B6BA43DC6}"/>
              </a:ext>
            </a:extLst>
          </p:cNvPr>
          <p:cNvSpPr txBox="1"/>
          <p:nvPr/>
        </p:nvSpPr>
        <p:spPr>
          <a:xfrm>
            <a:off x="312420" y="818356"/>
            <a:ext cx="1156716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The fog and disaster at all the above three places occurred because of temperature inversion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This means lower temperature near the ground and the reverse above the ground, preventing convective  air movement.  The phenomenon becomes more acute in valleys surrounded by hills.</a:t>
            </a:r>
          </a:p>
        </p:txBody>
      </p:sp>
      <p:pic>
        <p:nvPicPr>
          <p:cNvPr id="4" name="Picture 3">
            <a:extLst>
              <a:ext uri="{FF2B5EF4-FFF2-40B4-BE49-F238E27FC236}">
                <a16:creationId xmlns:a16="http://schemas.microsoft.com/office/drawing/2014/main" id="{049BD659-A9C4-465D-A804-20FD81A873F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37576" y="2854364"/>
            <a:ext cx="5214620" cy="3094356"/>
          </a:xfrm>
          <a:prstGeom prst="rect">
            <a:avLst/>
          </a:prstGeom>
          <a:noFill/>
          <a:ln>
            <a:noFill/>
          </a:ln>
        </p:spPr>
      </p:pic>
      <p:sp>
        <p:nvSpPr>
          <p:cNvPr id="5" name="TextBox 4">
            <a:extLst>
              <a:ext uri="{FF2B5EF4-FFF2-40B4-BE49-F238E27FC236}">
                <a16:creationId xmlns:a16="http://schemas.microsoft.com/office/drawing/2014/main" id="{E39FB10D-C68A-4B00-8DC8-DE158BAB2BDD}"/>
              </a:ext>
            </a:extLst>
          </p:cNvPr>
          <p:cNvSpPr txBox="1"/>
          <p:nvPr/>
        </p:nvSpPr>
        <p:spPr>
          <a:xfrm>
            <a:off x="2881746" y="6191596"/>
            <a:ext cx="4526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Schematic of Temperature Inversion</a:t>
            </a:r>
          </a:p>
        </p:txBody>
      </p:sp>
    </p:spTree>
    <p:extLst>
      <p:ext uri="{BB962C8B-B14F-4D97-AF65-F5344CB8AC3E}">
        <p14:creationId xmlns:p14="http://schemas.microsoft.com/office/powerpoint/2010/main" val="29901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821C15-B926-43C9-9273-F43C1FBF5B80}"/>
              </a:ext>
            </a:extLst>
          </p:cNvPr>
          <p:cNvPicPr>
            <a:picLocks noChangeAspect="1"/>
          </p:cNvPicPr>
          <p:nvPr/>
        </p:nvPicPr>
        <p:blipFill>
          <a:blip r:embed="rId2"/>
          <a:stretch>
            <a:fillRect/>
          </a:stretch>
        </p:blipFill>
        <p:spPr>
          <a:xfrm>
            <a:off x="299210" y="137863"/>
            <a:ext cx="11452810" cy="6480453"/>
          </a:xfrm>
          <a:prstGeom prst="rect">
            <a:avLst/>
          </a:prstGeom>
        </p:spPr>
      </p:pic>
    </p:spTree>
    <p:extLst>
      <p:ext uri="{BB962C8B-B14F-4D97-AF65-F5344CB8AC3E}">
        <p14:creationId xmlns:p14="http://schemas.microsoft.com/office/powerpoint/2010/main" val="536695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Binay\AppData\Local\Microsoft\Windows\INetCache\Content.MSO\DDCB0E3.tmp">
            <a:extLst>
              <a:ext uri="{FF2B5EF4-FFF2-40B4-BE49-F238E27FC236}">
                <a16:creationId xmlns:a16="http://schemas.microsoft.com/office/drawing/2014/main" id="{06715A32-3A76-4F76-984E-30990D8DE6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3959" y="346479"/>
            <a:ext cx="5143500" cy="2867660"/>
          </a:xfrm>
          <a:prstGeom prst="rect">
            <a:avLst/>
          </a:prstGeom>
          <a:noFill/>
          <a:ln>
            <a:noFill/>
          </a:ln>
        </p:spPr>
      </p:pic>
      <p:pic>
        <p:nvPicPr>
          <p:cNvPr id="3" name="Picture 2" descr="C:\Users\Binay\AppData\Local\Microsoft\Windows\INetCache\Content.MSO\656894D6.tmp">
            <a:extLst>
              <a:ext uri="{FF2B5EF4-FFF2-40B4-BE49-F238E27FC236}">
                <a16:creationId xmlns:a16="http://schemas.microsoft.com/office/drawing/2014/main" id="{B9D01A4F-1104-4ED6-A9DD-466DE42BCED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8125"/>
            <a:ext cx="4259580" cy="3190875"/>
          </a:xfrm>
          <a:prstGeom prst="rect">
            <a:avLst/>
          </a:prstGeom>
          <a:noFill/>
          <a:ln>
            <a:noFill/>
          </a:ln>
        </p:spPr>
      </p:pic>
      <p:sp>
        <p:nvSpPr>
          <p:cNvPr id="4" name="Rectangle 3">
            <a:extLst>
              <a:ext uri="{FF2B5EF4-FFF2-40B4-BE49-F238E27FC236}">
                <a16:creationId xmlns:a16="http://schemas.microsoft.com/office/drawing/2014/main" id="{35556B5C-D914-4C28-9743-81FE29D294AB}"/>
              </a:ext>
            </a:extLst>
          </p:cNvPr>
          <p:cNvSpPr/>
          <p:nvPr/>
        </p:nvSpPr>
        <p:spPr>
          <a:xfrm>
            <a:off x="401782" y="4270874"/>
            <a:ext cx="11236036" cy="916661"/>
          </a:xfrm>
          <a:prstGeom prst="rect">
            <a:avLst/>
          </a:prstGeom>
        </p:spPr>
        <p:txBody>
          <a:bodyPr wrap="square">
            <a:spAutoFit/>
          </a:bodyPr>
          <a:lstStyle/>
          <a:p>
            <a:pPr marL="0" marR="0" lvl="0" indent="0" algn="l" defTabSz="914400" rtl="0" eaLnBrk="1" fontAlgn="auto" latinLnBrk="0" hangingPunct="1">
              <a:lnSpc>
                <a:spcPts val="1575"/>
              </a:lnSpc>
              <a:spcBef>
                <a:spcPts val="0"/>
              </a:spcBef>
              <a:spcAft>
                <a:spcPts val="1500"/>
              </a:spcAft>
              <a:buClrTx/>
              <a:buSzTx/>
              <a:buFontTx/>
              <a:buNone/>
              <a:tabLst/>
              <a:defRPr/>
            </a:pPr>
            <a:r>
              <a:rPr kumimoji="0" lang="en-US" sz="1800" b="1" i="0" u="none" strike="noStrike" kern="1200" cap="none" spc="0" normalizeH="0" baseline="0" noProof="0" dirty="0">
                <a:ln>
                  <a:noFill/>
                </a:ln>
                <a:solidFill>
                  <a:srgbClr val="292221"/>
                </a:solidFill>
                <a:effectLst/>
                <a:uLnTx/>
                <a:uFillTx/>
                <a:latin typeface="Arial" panose="020B0604020202020204" pitchFamily="34" charset="0"/>
                <a:ea typeface="Times New Roman" panose="02020603050405020304" pitchFamily="18" charset="0"/>
                <a:cs typeface="Times New Roman" panose="02020603050405020304" pitchFamily="18" charset="0"/>
              </a:rPr>
              <a:t>BLOOD-RED rain pouring over a remote Siberian city in Russia called </a:t>
            </a:r>
            <a:r>
              <a:rPr kumimoji="0" lang="en-US" sz="1800" b="1" i="0" u="none" strike="noStrike" kern="1200" cap="none" spc="0" normalizeH="0" baseline="0" noProof="0" dirty="0" err="1">
                <a:ln>
                  <a:noFill/>
                </a:ln>
                <a:solidFill>
                  <a:srgbClr val="292221"/>
                </a:solidFill>
                <a:effectLst/>
                <a:uLnTx/>
                <a:uFillTx/>
                <a:latin typeface="Arial" panose="020B0604020202020204" pitchFamily="34" charset="0"/>
                <a:ea typeface="Times New Roman" panose="02020603050405020304" pitchFamily="18" charset="0"/>
                <a:cs typeface="Times New Roman" panose="02020603050405020304" pitchFamily="18" charset="0"/>
              </a:rPr>
              <a:t>Norils</a:t>
            </a:r>
            <a:r>
              <a:rPr kumimoji="0" lang="en-US" sz="1800" b="1" i="0" u="none" strike="noStrike" kern="1200" cap="none" spc="0" normalizeH="0" baseline="0" noProof="0" dirty="0">
                <a:ln>
                  <a:noFill/>
                </a:ln>
                <a:solidFill>
                  <a:srgbClr val="292221"/>
                </a:solidFill>
                <a:effectLst/>
                <a:uLnTx/>
                <a:uFillTx/>
                <a:latin typeface="Arial" panose="020B0604020202020204" pitchFamily="34" charset="0"/>
                <a:ea typeface="Times New Roman" panose="02020603050405020304" pitchFamily="18" charset="0"/>
                <a:cs typeface="Times New Roman" panose="02020603050405020304" pitchFamily="18" charset="0"/>
              </a:rPr>
              <a:t> sparked fear and confusion. </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ts val="1575"/>
              </a:lnSpc>
              <a:spcBef>
                <a:spcPts val="0"/>
              </a:spcBef>
              <a:spcAft>
                <a:spcPts val="1500"/>
              </a:spcAft>
              <a:buClrTx/>
              <a:buSzTx/>
              <a:buFontTx/>
              <a:buNone/>
              <a:tabLst/>
              <a:defRPr/>
            </a:pPr>
            <a:r>
              <a:rPr lang="en-US" sz="2000" b="1" dirty="0">
                <a:solidFill>
                  <a:prstClr val="black"/>
                </a:solidFill>
                <a:latin typeface="Calibri" panose="020F0502020204030204"/>
              </a:rPr>
              <a:t>Streets and cars colored red</a:t>
            </a:r>
          </a:p>
        </p:txBody>
      </p:sp>
      <p:sp>
        <p:nvSpPr>
          <p:cNvPr id="5" name="TextBox 4">
            <a:extLst>
              <a:ext uri="{FF2B5EF4-FFF2-40B4-BE49-F238E27FC236}">
                <a16:creationId xmlns:a16="http://schemas.microsoft.com/office/drawing/2014/main" id="{0E43854D-1571-4C30-802D-6D4A98BF3BD0}"/>
              </a:ext>
            </a:extLst>
          </p:cNvPr>
          <p:cNvSpPr txBox="1"/>
          <p:nvPr/>
        </p:nvSpPr>
        <p:spPr>
          <a:xfrm flipH="1">
            <a:off x="2913609" y="3588327"/>
            <a:ext cx="51434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July 5, 2018  BLOOD RAIN!!</a:t>
            </a:r>
          </a:p>
        </p:txBody>
      </p:sp>
      <p:sp>
        <p:nvSpPr>
          <p:cNvPr id="6" name="Rectangle 5">
            <a:extLst>
              <a:ext uri="{FF2B5EF4-FFF2-40B4-BE49-F238E27FC236}">
                <a16:creationId xmlns:a16="http://schemas.microsoft.com/office/drawing/2014/main" id="{72A7B084-5578-4955-B8C6-75896DBD4CDD}"/>
              </a:ext>
            </a:extLst>
          </p:cNvPr>
          <p:cNvSpPr/>
          <p:nvPr/>
        </p:nvSpPr>
        <p:spPr>
          <a:xfrm>
            <a:off x="401782" y="5330941"/>
            <a:ext cx="10924309" cy="988219"/>
          </a:xfrm>
          <a:prstGeom prst="rect">
            <a:avLst/>
          </a:prstGeom>
        </p:spPr>
        <p:txBody>
          <a:bodyPr wrap="square">
            <a:spAutoFit/>
          </a:bodyPr>
          <a:lstStyle/>
          <a:p>
            <a:pPr marL="0" marR="0" lvl="0" indent="0" algn="l" defTabSz="914400" rtl="0" eaLnBrk="1" fontAlgn="auto" latinLnBrk="0" hangingPunct="1">
              <a:lnSpc>
                <a:spcPts val="1500"/>
              </a:lnSpc>
              <a:spcBef>
                <a:spcPts val="1200"/>
              </a:spcBef>
              <a:spcAft>
                <a:spcPts val="120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Huge </a:t>
            </a:r>
            <a:r>
              <a:rPr kumimoji="0" lang="en-US" sz="1800" b="1" i="0" u="none" strike="noStrike" kern="1200" cap="none" spc="0" normalizeH="0" baseline="0" noProof="0" dirty="0" err="1">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quanties</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 of red iron oxide dust from </a:t>
            </a:r>
            <a:r>
              <a:rPr kumimoji="0" lang="en-US" sz="1800" b="1" i="0" u="none" strike="noStrike" kern="1200" cap="none" spc="0" normalizeH="0" baseline="0" noProof="0" dirty="0" err="1">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Nadenzinsky</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 plant of metal processing giant </a:t>
            </a:r>
            <a:r>
              <a:rPr kumimoji="0" lang="en-US" sz="1800" b="1" i="0" u="none" strike="noStrike" kern="1200" cap="none" spc="0" normalizeH="0" baseline="0" noProof="0" dirty="0" err="1">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Norcnickel</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Times New Roman" panose="02020603050405020304" pitchFamily="18" charset="0"/>
                <a:cs typeface="Times New Roman" panose="02020603050405020304" pitchFamily="18" charset="0"/>
              </a:rPr>
              <a:t> created the blood rain</a:t>
            </a:r>
          </a:p>
          <a:p>
            <a:pPr marL="0" marR="0" lvl="0" indent="0" algn="l" defTabSz="914400" rtl="0" eaLnBrk="1" fontAlgn="auto" latinLnBrk="0" hangingPunct="1">
              <a:lnSpc>
                <a:spcPts val="1500"/>
              </a:lnSpc>
              <a:spcBef>
                <a:spcPts val="1200"/>
              </a:spcBef>
              <a:spcAft>
                <a:spcPts val="1200"/>
              </a:spcAft>
              <a:buClrTx/>
              <a:buSzTx/>
              <a:buFontTx/>
              <a:buNone/>
              <a:tabLst/>
              <a:defRPr/>
            </a:pPr>
            <a:r>
              <a:rPr lang="en-US" b="1" dirty="0">
                <a:solidFill>
                  <a:srgbClr val="333333"/>
                </a:solidFill>
                <a:latin typeface="Arial" panose="020B0604020202020204" pitchFamily="34" charset="0"/>
                <a:ea typeface="Calibri" panose="020F0502020204030204" pitchFamily="34" charset="0"/>
                <a:cs typeface="Times New Roman" panose="02020603050405020304" pitchFamily="18" charset="0"/>
              </a:rPr>
              <a:t>Many industries of sparsely populated Siberia release toxic gases and liquids with little regulation</a:t>
            </a:r>
            <a:endPar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4215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Calibri" panose="020F0502020204030204" pitchFamily="34" charset="0"/>
            <a:cs typeface="Arial" panose="020B0604020202020204" pitchFamily="34" charset="0"/>
          </a:defRPr>
        </a:defPPr>
      </a:lst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3784</TotalTime>
  <Words>5362</Words>
  <Application>Microsoft Office PowerPoint</Application>
  <PresentationFormat>Widescreen</PresentationFormat>
  <Paragraphs>467</Paragraphs>
  <Slides>45</Slides>
  <Notes>14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45</vt:i4>
      </vt:variant>
    </vt:vector>
  </HeadingPairs>
  <TitlesOfParts>
    <vt:vector size="62" baseType="lpstr">
      <vt:lpstr>Arial</vt:lpstr>
      <vt:lpstr>ArialMT</vt:lpstr>
      <vt:lpstr>Calibri</vt:lpstr>
      <vt:lpstr>Calibri Light</vt:lpstr>
      <vt:lpstr>Calibri-Light</vt:lpstr>
      <vt:lpstr>Constantia</vt:lpstr>
      <vt:lpstr>Guardian Text Egyptian Web</vt:lpstr>
      <vt:lpstr>Guardian Text Sans Web</vt:lpstr>
      <vt:lpstr>OpenSans</vt:lpstr>
      <vt:lpstr>PalatinoLinotype</vt:lpstr>
      <vt:lpstr>Times New Roman</vt:lpstr>
      <vt:lpstr>Wingdings</vt:lpstr>
      <vt:lpstr>Wingdings-Regular</vt:lpstr>
      <vt:lpstr>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Binay</dc:creator>
  <cp:lastModifiedBy>Binay</cp:lastModifiedBy>
  <cp:revision>247</cp:revision>
  <dcterms:created xsi:type="dcterms:W3CDTF">2019-09-08T13:52:16Z</dcterms:created>
  <dcterms:modified xsi:type="dcterms:W3CDTF">2020-01-20T11:25:26Z</dcterms:modified>
</cp:coreProperties>
</file>